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81" r:id="rId3"/>
    <p:sldId id="279" r:id="rId4"/>
    <p:sldId id="271" r:id="rId5"/>
    <p:sldId id="262" r:id="rId6"/>
    <p:sldId id="270" r:id="rId7"/>
    <p:sldId id="273" r:id="rId8"/>
    <p:sldId id="266" r:id="rId9"/>
    <p:sldId id="257" r:id="rId10"/>
    <p:sldId id="282" r:id="rId11"/>
    <p:sldId id="258" r:id="rId12"/>
    <p:sldId id="274" r:id="rId13"/>
    <p:sldId id="267" r:id="rId14"/>
    <p:sldId id="275" r:id="rId15"/>
    <p:sldId id="259" r:id="rId16"/>
    <p:sldId id="280" r:id="rId17"/>
    <p:sldId id="260" r:id="rId18"/>
    <p:sldId id="276" r:id="rId19"/>
    <p:sldId id="277" r:id="rId20"/>
    <p:sldId id="268" r:id="rId21"/>
    <p:sldId id="278" r:id="rId22"/>
    <p:sldId id="265" r:id="rId23"/>
    <p:sldId id="264" r:id="rId24"/>
    <p:sldId id="269" r:id="rId25"/>
    <p:sldId id="283"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6"/>
    <p:restoredTop sz="79235" autoAdjust="0"/>
  </p:normalViewPr>
  <p:slideViewPr>
    <p:cSldViewPr snapToGrid="0" snapToObjects="1">
      <p:cViewPr>
        <p:scale>
          <a:sx n="72" d="100"/>
          <a:sy n="72" d="100"/>
        </p:scale>
        <p:origin x="496" y="272"/>
      </p:cViewPr>
      <p:guideLst>
        <p:guide orient="horz" pos="2160"/>
        <p:guide pos="2880"/>
      </p:guideLst>
    </p:cSldViewPr>
  </p:slideViewPr>
  <p:notesTextViewPr>
    <p:cViewPr>
      <p:scale>
        <a:sx n="100" d="100"/>
        <a:sy n="100" d="100"/>
      </p:scale>
      <p:origin x="0" y="0"/>
    </p:cViewPr>
  </p:notesTextViewPr>
  <p:sorterViewPr>
    <p:cViewPr>
      <p:scale>
        <a:sx n="92" d="100"/>
        <a:sy n="92" d="100"/>
      </p:scale>
      <p:origin x="0" y="15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D72A845-10BC-3A49-A3FA-EAE23A8983FF}" type="datetimeFigureOut">
              <a:rPr lang="en-US" smtClean="0"/>
              <a:t>7/24/18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5D50CF3-8998-C246-8D75-B5F00E31B341}" type="slidenum">
              <a:rPr lang="en-US" smtClean="0"/>
              <a:t>‹#›</a:t>
            </a:fld>
            <a:endParaRPr lang="en-US"/>
          </a:p>
        </p:txBody>
      </p:sp>
    </p:spTree>
    <p:extLst>
      <p:ext uri="{BB962C8B-B14F-4D97-AF65-F5344CB8AC3E}">
        <p14:creationId xmlns:p14="http://schemas.microsoft.com/office/powerpoint/2010/main" val="116193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42AEE64-380C-E34C-9E74-34AC1E6AAC28}" type="datetimeFigureOut">
              <a:rPr lang="en-US" smtClean="0"/>
              <a:t>7/24/18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5F30CF2-CD7C-0D4D-8376-381146191BAF}" type="slidenum">
              <a:rPr lang="en-US" smtClean="0"/>
              <a:t>‹#›</a:t>
            </a:fld>
            <a:endParaRPr lang="en-US"/>
          </a:p>
        </p:txBody>
      </p:sp>
    </p:spTree>
    <p:extLst>
      <p:ext uri="{BB962C8B-B14F-4D97-AF65-F5344CB8AC3E}">
        <p14:creationId xmlns:p14="http://schemas.microsoft.com/office/powerpoint/2010/main" val="810172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this slide before presenting to your staff.</a:t>
            </a:r>
          </a:p>
        </p:txBody>
      </p:sp>
      <p:sp>
        <p:nvSpPr>
          <p:cNvPr id="4" name="Slide Number Placeholder 3"/>
          <p:cNvSpPr>
            <a:spLocks noGrp="1"/>
          </p:cNvSpPr>
          <p:nvPr>
            <p:ph type="sldNum" sz="quarter" idx="10"/>
          </p:nvPr>
        </p:nvSpPr>
        <p:spPr/>
        <p:txBody>
          <a:bodyPr/>
          <a:lstStyle/>
          <a:p>
            <a:fld id="{75F30CF2-CD7C-0D4D-8376-381146191BAF}" type="slidenum">
              <a:rPr lang="en-US" smtClean="0"/>
              <a:t>2</a:t>
            </a:fld>
            <a:endParaRPr lang="en-US"/>
          </a:p>
        </p:txBody>
      </p:sp>
    </p:spTree>
    <p:extLst>
      <p:ext uri="{BB962C8B-B14F-4D97-AF65-F5344CB8AC3E}">
        <p14:creationId xmlns:p14="http://schemas.microsoft.com/office/powerpoint/2010/main" val="48026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school has come up with </a:t>
            </a:r>
            <a:r>
              <a:rPr lang="en-US" sz="1200" u="sng" kern="1200" dirty="0">
                <a:solidFill>
                  <a:schemeClr val="tx1"/>
                </a:solidFill>
                <a:effectLst/>
                <a:latin typeface="+mn-lt"/>
                <a:ea typeface="+mn-ea"/>
                <a:cs typeface="+mn-cs"/>
              </a:rPr>
              <a:t>(insert # of expectations)</a:t>
            </a:r>
            <a:r>
              <a:rPr lang="en-US" sz="1200" kern="1200" dirty="0">
                <a:solidFill>
                  <a:schemeClr val="tx1"/>
                </a:solidFill>
                <a:effectLst/>
                <a:latin typeface="+mn-lt"/>
                <a:ea typeface="+mn-ea"/>
                <a:cs typeface="+mn-cs"/>
              </a:rPr>
              <a:t> school-wide expectations. The expectations are: </a:t>
            </a:r>
            <a:r>
              <a:rPr lang="en-US" sz="1200" u="sng" kern="1200" dirty="0">
                <a:solidFill>
                  <a:schemeClr val="tx1"/>
                </a:solidFill>
                <a:effectLst/>
                <a:latin typeface="+mn-lt"/>
                <a:ea typeface="+mn-ea"/>
                <a:cs typeface="+mn-cs"/>
              </a:rPr>
              <a:t>(read off the school-wide expectations)</a:t>
            </a:r>
            <a:r>
              <a:rPr lang="en-US" sz="1200" kern="1200" dirty="0">
                <a:solidFill>
                  <a:schemeClr val="tx1"/>
                </a:solidFill>
                <a:effectLst/>
                <a:latin typeface="+mn-lt"/>
                <a:ea typeface="+mn-ea"/>
                <a:cs typeface="+mn-cs"/>
              </a:rPr>
              <a:t>. We will have the expectations posted throughout the building to serve as visual reminders to the students. We have also given you poster(s) to put in your classroom. These expectations are the same in every location in the school and are the same across grade levels. This consistency will help us as adults do a better job teaching the expectations, and will help students display more appropriate behaviors by having a better understanding of what the expectations are. </a:t>
            </a:r>
          </a:p>
          <a:p>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11</a:t>
            </a:fld>
            <a:endParaRPr lang="en-US"/>
          </a:p>
        </p:txBody>
      </p:sp>
    </p:spTree>
    <p:extLst>
      <p:ext uri="{BB962C8B-B14F-4D97-AF65-F5344CB8AC3E}">
        <p14:creationId xmlns:p14="http://schemas.microsoft.com/office/powerpoint/2010/main" val="125842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we developed our school-wide expectations, our team had to decide on what those expectations looked like in the different settings in the school. For example, being responsible looks a little different in the cafeteria than the classroom, and being safe looks different in the hallways than on the playground. This is our behavioral expectations matrix that provides specific examples of what each school-wide expectation looks like in all of the locations in our school building. This matrix should be used as a reference tool for you as teachers. This would overwhelm our students if we showed it to them, and they would struggle to remember everything on the matrix. But we can use the matrix as teachers to help teach our students exactly what the school-wide expectations look like in the various settings and locations. </a:t>
            </a:r>
          </a:p>
        </p:txBody>
      </p:sp>
      <p:sp>
        <p:nvSpPr>
          <p:cNvPr id="4" name="Slide Number Placeholder 3"/>
          <p:cNvSpPr>
            <a:spLocks noGrp="1"/>
          </p:cNvSpPr>
          <p:nvPr>
            <p:ph type="sldNum" sz="quarter" idx="10"/>
          </p:nvPr>
        </p:nvSpPr>
        <p:spPr/>
        <p:txBody>
          <a:bodyPr/>
          <a:lstStyle/>
          <a:p>
            <a:fld id="{75F30CF2-CD7C-0D4D-8376-381146191BAF}" type="slidenum">
              <a:rPr lang="en-US" smtClean="0"/>
              <a:t>12</a:t>
            </a:fld>
            <a:endParaRPr lang="en-US"/>
          </a:p>
        </p:txBody>
      </p:sp>
    </p:spTree>
    <p:extLst>
      <p:ext uri="{BB962C8B-B14F-4D97-AF65-F5344CB8AC3E}">
        <p14:creationId xmlns:p14="http://schemas.microsoft.com/office/powerpoint/2010/main" val="61880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the plan for teaching the school-wide expectations to the students at the start of the year. This plan is found in activity #8 of your team’s workbook. This is crucial for staff to understand their role in teaching the plan to students at the start of the year.</a:t>
            </a:r>
          </a:p>
        </p:txBody>
      </p:sp>
      <p:sp>
        <p:nvSpPr>
          <p:cNvPr id="4" name="Slide Number Placeholder 3"/>
          <p:cNvSpPr>
            <a:spLocks noGrp="1"/>
          </p:cNvSpPr>
          <p:nvPr>
            <p:ph type="sldNum" sz="quarter" idx="10"/>
          </p:nvPr>
        </p:nvSpPr>
        <p:spPr/>
        <p:txBody>
          <a:bodyPr/>
          <a:lstStyle/>
          <a:p>
            <a:fld id="{75F30CF2-CD7C-0D4D-8376-381146191BAF}" type="slidenum">
              <a:rPr lang="en-US" smtClean="0"/>
              <a:t>13</a:t>
            </a:fld>
            <a:endParaRPr lang="en-US"/>
          </a:p>
        </p:txBody>
      </p:sp>
    </p:spTree>
    <p:extLst>
      <p:ext uri="{BB962C8B-B14F-4D97-AF65-F5344CB8AC3E}">
        <p14:creationId xmlns:p14="http://schemas.microsoft.com/office/powerpoint/2010/main" val="79596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we have explicitly taught the school-wide expectations to the students at the start of the year, and allowed time for practice and feedback, the teaching doesn’t stop. Our students will need continued opportunities for behavioral instruction, practice, and feedback. This will be especially important following breaks from school, around changes in the daily routine, and when new students come into your classrooms.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the plan for ongoing instruction on the school-wide expectations. This plan is found in activity #9 of your team’s workbook. This is crucial for staff to understand their role in ongoing instruction throughout the year). </a:t>
            </a:r>
          </a:p>
        </p:txBody>
      </p:sp>
      <p:sp>
        <p:nvSpPr>
          <p:cNvPr id="4" name="Slide Number Placeholder 3"/>
          <p:cNvSpPr>
            <a:spLocks noGrp="1"/>
          </p:cNvSpPr>
          <p:nvPr>
            <p:ph type="sldNum" sz="quarter" idx="10"/>
          </p:nvPr>
        </p:nvSpPr>
        <p:spPr/>
        <p:txBody>
          <a:bodyPr/>
          <a:lstStyle/>
          <a:p>
            <a:fld id="{75F30CF2-CD7C-0D4D-8376-381146191BAF}" type="slidenum">
              <a:rPr lang="en-US" smtClean="0"/>
              <a:t>14</a:t>
            </a:fld>
            <a:endParaRPr lang="en-US"/>
          </a:p>
        </p:txBody>
      </p:sp>
    </p:spTree>
    <p:extLst>
      <p:ext uri="{BB962C8B-B14F-4D97-AF65-F5344CB8AC3E}">
        <p14:creationId xmlns:p14="http://schemas.microsoft.com/office/powerpoint/2010/main" val="106670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foundational beliefs of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is that students are not born with bad behavior; they learn that behavior over time. Therefore, with good instruction and reinforcement, students can learn socially-appropriate behaviors. Since we as teachers are experts in teaching new skills to students, we need to remember to teach and reinforce appropriate behavioral skills. The second step in the behavioral instruction process in Tier I is to acknowledge students’ appropriate behaviors. When we acknowledge students for demonstrating appropriate behaviors, they are much more likely to exhibit those behaviors again in the future. On the reverse, if we constantly acknowledge the inappropriate behaviors, students are much more likely to continue to display inappropriate behaviors. Therefore, we want to acknowledge students for demonstrating socially-appropriate behaviors that align with our school-wide expectations.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the plan for acknowledging students’ appropriate behavior. This plan is found in activity #12 of your team’s workbook. This is crucial for staff to understand their role in acknowledging students’ appropriate behavior). </a:t>
            </a:r>
          </a:p>
        </p:txBody>
      </p:sp>
      <p:sp>
        <p:nvSpPr>
          <p:cNvPr id="4" name="Slide Number Placeholder 3"/>
          <p:cNvSpPr>
            <a:spLocks noGrp="1"/>
          </p:cNvSpPr>
          <p:nvPr>
            <p:ph type="sldNum" sz="quarter" idx="10"/>
          </p:nvPr>
        </p:nvSpPr>
        <p:spPr/>
        <p:txBody>
          <a:bodyPr/>
          <a:lstStyle/>
          <a:p>
            <a:fld id="{75F30CF2-CD7C-0D4D-8376-381146191BAF}" type="slidenum">
              <a:rPr lang="en-US" smtClean="0"/>
              <a:t>15</a:t>
            </a:fld>
            <a:endParaRPr lang="en-US"/>
          </a:p>
        </p:txBody>
      </p:sp>
    </p:spTree>
    <p:extLst>
      <p:ext uri="{BB962C8B-B14F-4D97-AF65-F5344CB8AC3E}">
        <p14:creationId xmlns:p14="http://schemas.microsoft.com/office/powerpoint/2010/main" val="3270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just an example of one of the acknowledgements at Bramble Elementary. If you have something similar, you can modify this slide to include your school’s information. If you do not have something like this, you can delete this slide).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16</a:t>
            </a:fld>
            <a:endParaRPr lang="en-US"/>
          </a:p>
        </p:txBody>
      </p:sp>
    </p:spTree>
    <p:extLst>
      <p:ext uri="{BB962C8B-B14F-4D97-AF65-F5344CB8AC3E}">
        <p14:creationId xmlns:p14="http://schemas.microsoft.com/office/powerpoint/2010/main" val="129982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our goals with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is to reduce the number of problem behaviors that occur. However, while we aim for a reduction, we know that problem behaviors will still happen. Therefore, it is imperative that we as a school respond consistently and appropriately to those problem behaviors when they occur. The first step in having a consistent and appropriate response is to clearly define what the different problem behaviors are that occur most frequently in our school. We have done that here, and have categorized those behaviors as either office-managed (more severe problem behaviors that result in an Office Discipline Referral) or staff-managed (more minor behaviors that should be handled in the classroom setting).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the staff read through the definitions and allow them to ask questions. You can even do an activity here and have them practice sorting the definitions into office-managed versus staff-managed and see what the agreement levels are among your staff). </a:t>
            </a:r>
          </a:p>
        </p:txBody>
      </p:sp>
      <p:sp>
        <p:nvSpPr>
          <p:cNvPr id="4" name="Slide Number Placeholder 3"/>
          <p:cNvSpPr>
            <a:spLocks noGrp="1"/>
          </p:cNvSpPr>
          <p:nvPr>
            <p:ph type="sldNum" sz="quarter" idx="10"/>
          </p:nvPr>
        </p:nvSpPr>
        <p:spPr/>
        <p:txBody>
          <a:bodyPr/>
          <a:lstStyle/>
          <a:p>
            <a:fld id="{75F30CF2-CD7C-0D4D-8376-381146191BAF}" type="slidenum">
              <a:rPr lang="en-US" smtClean="0"/>
              <a:t>17</a:t>
            </a:fld>
            <a:endParaRPr lang="en-US"/>
          </a:p>
        </p:txBody>
      </p:sp>
    </p:spTree>
    <p:extLst>
      <p:ext uri="{BB962C8B-B14F-4D97-AF65-F5344CB8AC3E}">
        <p14:creationId xmlns:p14="http://schemas.microsoft.com/office/powerpoint/2010/main" val="166319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 in developing a consistent and appropriate response to problem behaviors was to create a discipline process flowchart. This flowchart is intended to be used as a teacher tool or reference sheet, and is not for student use. The goal of this flowchart is for teachers to have a quick reference on how to respond to problem behaviors when they occur. One side of the flowchart shows the process for how to handle office-managed behaviors, while the other side shows the process for staff-managed behaviors. On the staff-managed side, we have listed out different consequence options that you as a teacher can and should use when staff-managed problem behaviors occur. We know that it is sometimes difficult to think about what options are available to you as the teacher in the moment when these problem behaviors occur; so don’t hesitate to refer to the flowchart to help guide your decision-making. Our students will learn what the appropriate behaviors versus inappropriate behaviors are that they need to display at school when we as staff take on a consistent way of responding to those inappropriate behaviors.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 a few minutes to walk your staff through how to read and use the flowchart. Allow time for questions). </a:t>
            </a:r>
          </a:p>
        </p:txBody>
      </p:sp>
      <p:sp>
        <p:nvSpPr>
          <p:cNvPr id="4" name="Slide Number Placeholder 3"/>
          <p:cNvSpPr>
            <a:spLocks noGrp="1"/>
          </p:cNvSpPr>
          <p:nvPr>
            <p:ph type="sldNum" sz="quarter" idx="10"/>
          </p:nvPr>
        </p:nvSpPr>
        <p:spPr/>
        <p:txBody>
          <a:bodyPr/>
          <a:lstStyle/>
          <a:p>
            <a:fld id="{75F30CF2-CD7C-0D4D-8376-381146191BAF}" type="slidenum">
              <a:rPr lang="en-US" smtClean="0"/>
              <a:t>18</a:t>
            </a:fld>
            <a:endParaRPr lang="en-US"/>
          </a:p>
        </p:txBody>
      </p:sp>
    </p:spTree>
    <p:extLst>
      <p:ext uri="{BB962C8B-B14F-4D97-AF65-F5344CB8AC3E}">
        <p14:creationId xmlns:p14="http://schemas.microsoft.com/office/powerpoint/2010/main" val="855366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office-managed behaviors do occur, we need a way to keep track of them as a school. This is our school’s Office Discipline Referral Form (or ODR form). If you need to send a student to the office, you must fill out this form. This is one very important form of data that our team will be using to determine the progress that we as a school are making with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This is also a decision-making tool that we will use to determine if students need additional supports in the form of Tier II or Tier III.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the ODR form so staff understand how to use it). </a:t>
            </a:r>
          </a:p>
          <a:p>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19</a:t>
            </a:fld>
            <a:endParaRPr lang="en-US"/>
          </a:p>
        </p:txBody>
      </p:sp>
    </p:spTree>
    <p:extLst>
      <p:ext uri="{BB962C8B-B14F-4D97-AF65-F5344CB8AC3E}">
        <p14:creationId xmlns:p14="http://schemas.microsoft.com/office/powerpoint/2010/main" val="128724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a:t>
            </a:r>
            <a:r>
              <a:rPr lang="en-US" sz="1200" kern="1200" baseline="0" dirty="0">
                <a:solidFill>
                  <a:schemeClr val="tx1"/>
                </a:solidFill>
                <a:effectLst/>
                <a:latin typeface="+mn-lt"/>
                <a:ea typeface="+mn-ea"/>
                <a:cs typeface="+mn-cs"/>
              </a:rPr>
              <a:t> your school’s</a:t>
            </a:r>
            <a:r>
              <a:rPr lang="en-US" sz="1200" kern="1200" dirty="0">
                <a:solidFill>
                  <a:schemeClr val="tx1"/>
                </a:solidFill>
                <a:effectLst/>
                <a:latin typeface="+mn-lt"/>
                <a:ea typeface="+mn-ea"/>
                <a:cs typeface="+mn-cs"/>
              </a:rPr>
              <a:t> plan for professional development for staff)</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20</a:t>
            </a:fld>
            <a:endParaRPr lang="en-US"/>
          </a:p>
        </p:txBody>
      </p:sp>
    </p:spTree>
    <p:extLst>
      <p:ext uri="{BB962C8B-B14F-4D97-AF65-F5344CB8AC3E}">
        <p14:creationId xmlns:p14="http://schemas.microsoft.com/office/powerpoint/2010/main" val="123181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should have the following materials: </a:t>
            </a:r>
          </a:p>
          <a:p>
            <a:pPr marL="171450" indent="-171450">
              <a:buFontTx/>
              <a:buChar char="-"/>
            </a:pPr>
            <a:r>
              <a:rPr lang="en-US" dirty="0"/>
              <a:t>A copy of our implementation manual. Read</a:t>
            </a:r>
            <a:r>
              <a:rPr lang="en-US" baseline="0" dirty="0"/>
              <a:t> through the manual to have a thorough understanding of our school’s unique plan.</a:t>
            </a:r>
          </a:p>
          <a:p>
            <a:pPr marL="171450" indent="-171450">
              <a:buFontTx/>
              <a:buChar char="-"/>
            </a:pPr>
            <a:r>
              <a:rPr lang="en-US" baseline="0" dirty="0"/>
              <a:t>A copy of the school calendar. This has all of the pertinent dates for RTI</a:t>
            </a:r>
            <a:r>
              <a:rPr lang="en-US" baseline="30000" dirty="0"/>
              <a:t>2</a:t>
            </a:r>
            <a:r>
              <a:rPr lang="en-US" baseline="0" dirty="0"/>
              <a:t>-B throughout the year.</a:t>
            </a:r>
          </a:p>
          <a:p>
            <a:pPr marL="171450" indent="-171450">
              <a:buFontTx/>
              <a:buChar char="-"/>
            </a:pPr>
            <a:r>
              <a:rPr lang="en-US" baseline="0" dirty="0"/>
              <a:t>Lesson plans. You will use these lesson plans to teach the expectations at the beginning of the year, and these can be used as refreshers throughout the year. We will talk more in depth about the lesson plans later in the presentation.</a:t>
            </a:r>
          </a:p>
          <a:p>
            <a:pPr marL="171450" indent="-171450">
              <a:buFontTx/>
              <a:buChar char="-"/>
            </a:pPr>
            <a:r>
              <a:rPr lang="en-US" baseline="0" dirty="0"/>
              <a:t>Posters for your room. These posters have the school-wide expectations. Display the posters in prominent locations in your classroom so they can be used as teaching tools and visual reminders for your students.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3</a:t>
            </a:fld>
            <a:endParaRPr lang="en-US"/>
          </a:p>
        </p:txBody>
      </p:sp>
    </p:spTree>
    <p:extLst>
      <p:ext uri="{BB962C8B-B14F-4D97-AF65-F5344CB8AC3E}">
        <p14:creationId xmlns:p14="http://schemas.microsoft.com/office/powerpoint/2010/main" val="91435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only way that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is going to be effective in our school is by having us as a staff on board with the plan. We all have to want to commit to following the plan. However, as we try this out, we know that there are some things in the plan that may need to change. Therefore, the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team needs your input. We have the following ways planned out for gathering your input about the Tier I plan.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your school’s plan for gathering input from the staff about your school’s Tier I plan)</a:t>
            </a:r>
          </a:p>
        </p:txBody>
      </p:sp>
      <p:sp>
        <p:nvSpPr>
          <p:cNvPr id="4" name="Slide Number Placeholder 3"/>
          <p:cNvSpPr>
            <a:spLocks noGrp="1"/>
          </p:cNvSpPr>
          <p:nvPr>
            <p:ph type="sldNum" sz="quarter" idx="10"/>
          </p:nvPr>
        </p:nvSpPr>
        <p:spPr/>
        <p:txBody>
          <a:bodyPr/>
          <a:lstStyle/>
          <a:p>
            <a:fld id="{75F30CF2-CD7C-0D4D-8376-381146191BAF}" type="slidenum">
              <a:rPr lang="en-US" smtClean="0"/>
              <a:t>21</a:t>
            </a:fld>
            <a:endParaRPr lang="en-US"/>
          </a:p>
        </p:txBody>
      </p:sp>
    </p:spTree>
    <p:extLst>
      <p:ext uri="{BB962C8B-B14F-4D97-AF65-F5344CB8AC3E}">
        <p14:creationId xmlns:p14="http://schemas.microsoft.com/office/powerpoint/2010/main" val="12405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know that we all have a lot on our plates.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is not intended to be another thing to add to our already full plates. Instead,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is intended to provide the framework for making our other initiatives, curriculums, etc. work more effectively and efficiently. However, this framework will not work without your participation, support, and collaboration. Therefore, we want to acknowledge you and thank you for your participation and support.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your school’s plan for acknowledging staff for their participation)</a:t>
            </a:r>
          </a:p>
        </p:txBody>
      </p:sp>
      <p:sp>
        <p:nvSpPr>
          <p:cNvPr id="4" name="Slide Number Placeholder 3"/>
          <p:cNvSpPr>
            <a:spLocks noGrp="1"/>
          </p:cNvSpPr>
          <p:nvPr>
            <p:ph type="sldNum" sz="quarter" idx="10"/>
          </p:nvPr>
        </p:nvSpPr>
        <p:spPr/>
        <p:txBody>
          <a:bodyPr/>
          <a:lstStyle/>
          <a:p>
            <a:fld id="{75F30CF2-CD7C-0D4D-8376-381146191BAF}" type="slidenum">
              <a:rPr lang="en-US" smtClean="0"/>
              <a:t>22</a:t>
            </a:fld>
            <a:endParaRPr lang="en-US"/>
          </a:p>
        </p:txBody>
      </p:sp>
    </p:spTree>
    <p:extLst>
      <p:ext uri="{BB962C8B-B14F-4D97-AF65-F5344CB8AC3E}">
        <p14:creationId xmlns:p14="http://schemas.microsoft.com/office/powerpoint/2010/main" val="162982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goal of RTI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-B is to include families and the community more. We know that when we have family support, we tend to see better gains with our students. This is our plan for further involving our families and our surrounding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your school’s plan for involving families and community)</a:t>
            </a:r>
          </a:p>
        </p:txBody>
      </p:sp>
      <p:sp>
        <p:nvSpPr>
          <p:cNvPr id="4" name="Slide Number Placeholder 3"/>
          <p:cNvSpPr>
            <a:spLocks noGrp="1"/>
          </p:cNvSpPr>
          <p:nvPr>
            <p:ph type="sldNum" sz="quarter" idx="10"/>
          </p:nvPr>
        </p:nvSpPr>
        <p:spPr/>
        <p:txBody>
          <a:bodyPr/>
          <a:lstStyle/>
          <a:p>
            <a:fld id="{75F30CF2-CD7C-0D4D-8376-381146191BAF}" type="slidenum">
              <a:rPr lang="en-US" smtClean="0"/>
              <a:t>23</a:t>
            </a:fld>
            <a:endParaRPr lang="en-US"/>
          </a:p>
        </p:txBody>
      </p:sp>
    </p:spTree>
    <p:extLst>
      <p:ext uri="{BB962C8B-B14F-4D97-AF65-F5344CB8AC3E}">
        <p14:creationId xmlns:p14="http://schemas.microsoft.com/office/powerpoint/2010/main" val="2092928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we want to make sure that what we are doing is effective. We don’t want to just do something else for the sake of saying we’ve done it. Instead, we want to make sure that what we are doing is working for our students and our staff. Therefore, we have a number of ways that we will be using data for decision-making purposes. Our team will be reviewing data on a regular basis and sharing that data with all of you. </a:t>
            </a:r>
          </a:p>
          <a:p>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24</a:t>
            </a:fld>
            <a:endParaRPr lang="en-US"/>
          </a:p>
        </p:txBody>
      </p:sp>
    </p:spTree>
    <p:extLst>
      <p:ext uri="{BB962C8B-B14F-4D97-AF65-F5344CB8AC3E}">
        <p14:creationId xmlns:p14="http://schemas.microsoft.com/office/powerpoint/2010/main" val="6280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staff to ask questions, provide feedback, etc.)</a:t>
            </a:r>
          </a:p>
        </p:txBody>
      </p:sp>
      <p:sp>
        <p:nvSpPr>
          <p:cNvPr id="4" name="Slide Number Placeholder 3"/>
          <p:cNvSpPr>
            <a:spLocks noGrp="1"/>
          </p:cNvSpPr>
          <p:nvPr>
            <p:ph type="sldNum" sz="quarter" idx="10"/>
          </p:nvPr>
        </p:nvSpPr>
        <p:spPr/>
        <p:txBody>
          <a:bodyPr/>
          <a:lstStyle/>
          <a:p>
            <a:fld id="{75F30CF2-CD7C-0D4D-8376-381146191BAF}" type="slidenum">
              <a:rPr lang="en-US" smtClean="0"/>
              <a:t>25</a:t>
            </a:fld>
            <a:endParaRPr lang="en-US"/>
          </a:p>
        </p:txBody>
      </p:sp>
    </p:spTree>
    <p:extLst>
      <p:ext uri="{BB962C8B-B14F-4D97-AF65-F5344CB8AC3E}">
        <p14:creationId xmlns:p14="http://schemas.microsoft.com/office/powerpoint/2010/main" val="127609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So</a:t>
            </a:r>
            <a:r>
              <a:rPr lang="en-US" baseline="0" dirty="0"/>
              <a:t> what does this really mean? </a:t>
            </a:r>
            <a:r>
              <a:rPr lang="en-US" dirty="0"/>
              <a:t>RTI</a:t>
            </a:r>
            <a:r>
              <a:rPr lang="en-US" baseline="30000" dirty="0"/>
              <a:t>2</a:t>
            </a:r>
            <a:r>
              <a:rPr lang="en-US" dirty="0"/>
              <a:t>-B is a multi-tiered framework (like RTI for academics). The goal of RTI</a:t>
            </a:r>
            <a:r>
              <a:rPr lang="en-US" baseline="30000" dirty="0"/>
              <a:t>2</a:t>
            </a:r>
            <a:r>
              <a:rPr lang="en-US" baseline="0" dirty="0"/>
              <a:t>-B is to help teach appropriate social and behavioral skills to students, while supporting students, staff, and families.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4</a:t>
            </a:fld>
            <a:endParaRPr lang="en-US"/>
          </a:p>
        </p:txBody>
      </p:sp>
    </p:spTree>
    <p:extLst>
      <p:ext uri="{BB962C8B-B14F-4D97-AF65-F5344CB8AC3E}">
        <p14:creationId xmlns:p14="http://schemas.microsoft.com/office/powerpoint/2010/main" val="54019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triangle should look familiar. It is the same triangle that we have for RTI for academics. RTI</a:t>
            </a:r>
            <a:r>
              <a:rPr lang="en-US" baseline="30000" dirty="0"/>
              <a:t>2</a:t>
            </a:r>
            <a:r>
              <a:rPr lang="en-US" baseline="0" dirty="0"/>
              <a:t>-B is a multi-tiered framework. Today, we are going to be reviewing our school’s plan for Tier I. The practices that are part of our Tier I plan are for ALL students in our building. We anticipate the majority of students responding positively to the supports and practices in Tier I. But we also know that there are some students in our building who will require additional supports with Tier II, and a few students who will require individualized supports in Tier III.</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5</a:t>
            </a:fld>
            <a:endParaRPr lang="en-US"/>
          </a:p>
        </p:txBody>
      </p:sp>
    </p:spTree>
    <p:extLst>
      <p:ext uri="{BB962C8B-B14F-4D97-AF65-F5344CB8AC3E}">
        <p14:creationId xmlns:p14="http://schemas.microsoft.com/office/powerpoint/2010/main" val="121255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team of staff members go through the Tier I training with the Tennessee</a:t>
            </a:r>
            <a:r>
              <a:rPr lang="en-US" baseline="0" dirty="0"/>
              <a:t> Behavior Supports Project. This team is our RTI</a:t>
            </a:r>
            <a:r>
              <a:rPr lang="en-US" baseline="30000" dirty="0"/>
              <a:t>2</a:t>
            </a:r>
            <a:r>
              <a:rPr lang="en-US" baseline="0" dirty="0"/>
              <a:t>-B school team. We attended a 2-day training. At the training, we developed a draft of our school’s Tier I plan. In future trainings, we will develop our Tier II and Tier III plans. We focused on providing supports for ALL students and staff in our Tier I implementation plan. We also focused on developing positive relationships with our students and improving our school’s culture and climate. This is going to be a work in progress, and we need your input and feedback on the Tier I plan, as well as feedback throughout the school year on how the implementation is going.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6</a:t>
            </a:fld>
            <a:endParaRPr lang="en-US"/>
          </a:p>
        </p:txBody>
      </p:sp>
    </p:spTree>
    <p:extLst>
      <p:ext uri="{BB962C8B-B14F-4D97-AF65-F5344CB8AC3E}">
        <p14:creationId xmlns:p14="http://schemas.microsoft.com/office/powerpoint/2010/main" val="21470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state,</a:t>
            </a:r>
            <a:r>
              <a:rPr lang="en-US" sz="1200" kern="1200" baseline="0" dirty="0">
                <a:solidFill>
                  <a:schemeClr val="tx1"/>
                </a:solidFill>
                <a:effectLst/>
                <a:latin typeface="+mn-lt"/>
                <a:ea typeface="+mn-ea"/>
                <a:cs typeface="+mn-cs"/>
              </a:rPr>
              <a:t> district, and school have decided to implement RTI</a:t>
            </a:r>
            <a:r>
              <a:rPr lang="en-US" sz="1200" kern="1200" baseline="30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-B because we know there are great benefits that schools have seen when implementing multi-tiered frameworks for behavior. Schools have seen increases in: time for academic instruction, parent/student/staff satisfaction, student achievement, student attendance, and school climate. And on the flipside, schools have seen decreases in: problem behaviors, staff turnover, bullying behaviors, office discipline referrals, suspensions, and expulsions.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Horner, R. H., Kincaid, D., </a:t>
            </a:r>
            <a:r>
              <a:rPr lang="en-US" sz="1200" kern="1200" dirty="0" err="1">
                <a:solidFill>
                  <a:schemeClr val="tx1"/>
                </a:solidFill>
                <a:effectLst/>
                <a:latin typeface="+mn-lt"/>
                <a:ea typeface="+mn-ea"/>
                <a:cs typeface="+mn-cs"/>
              </a:rPr>
              <a:t>Sugai</a:t>
            </a:r>
            <a:r>
              <a:rPr lang="en-US" sz="1200" kern="1200" dirty="0">
                <a:solidFill>
                  <a:schemeClr val="tx1"/>
                </a:solidFill>
                <a:effectLst/>
                <a:latin typeface="+mn-lt"/>
                <a:ea typeface="+mn-ea"/>
                <a:cs typeface="+mn-cs"/>
              </a:rPr>
              <a:t>, G., Lewis, T., </a:t>
            </a:r>
            <a:r>
              <a:rPr lang="en-US" sz="1200" kern="1200" dirty="0" err="1">
                <a:solidFill>
                  <a:schemeClr val="tx1"/>
                </a:solidFill>
                <a:effectLst/>
                <a:latin typeface="+mn-lt"/>
                <a:ea typeface="+mn-ea"/>
                <a:cs typeface="+mn-cs"/>
              </a:rPr>
              <a:t>Eber</a:t>
            </a:r>
            <a:r>
              <a:rPr lang="en-US" sz="1200" kern="1200" dirty="0">
                <a:solidFill>
                  <a:schemeClr val="tx1"/>
                </a:solidFill>
                <a:effectLst/>
                <a:latin typeface="+mn-lt"/>
                <a:ea typeface="+mn-ea"/>
                <a:cs typeface="+mn-cs"/>
              </a:rPr>
              <a:t>, L., Barrett, S., </a:t>
            </a:r>
            <a:r>
              <a:rPr lang="en-US" sz="1200" kern="1200" dirty="0" err="1">
                <a:solidFill>
                  <a:schemeClr val="tx1"/>
                </a:solidFill>
                <a:effectLst/>
                <a:latin typeface="+mn-lt"/>
                <a:ea typeface="+mn-ea"/>
                <a:cs typeface="+mn-cs"/>
              </a:rPr>
              <a:t>Rossetto</a:t>
            </a:r>
            <a:r>
              <a:rPr lang="en-US" sz="1200" kern="1200" dirty="0">
                <a:solidFill>
                  <a:schemeClr val="tx1"/>
                </a:solidFill>
                <a:effectLst/>
                <a:latin typeface="+mn-lt"/>
                <a:ea typeface="+mn-ea"/>
                <a:cs typeface="+mn-cs"/>
              </a:rPr>
              <a:t> Dickey, C., Richter, M., Sullivan, E., </a:t>
            </a:r>
            <a:r>
              <a:rPr lang="en-US" sz="1200" kern="1200" dirty="0" err="1">
                <a:solidFill>
                  <a:schemeClr val="tx1"/>
                </a:solidFill>
                <a:effectLst/>
                <a:latin typeface="+mn-lt"/>
                <a:ea typeface="+mn-ea"/>
                <a:cs typeface="+mn-cs"/>
              </a:rPr>
              <a:t>Boezio</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Algozzine</a:t>
            </a:r>
            <a:r>
              <a:rPr lang="en-US" sz="1200" kern="1200" dirty="0">
                <a:solidFill>
                  <a:schemeClr val="tx1"/>
                </a:solidFill>
                <a:effectLst/>
                <a:latin typeface="+mn-lt"/>
                <a:ea typeface="+mn-ea"/>
                <a:cs typeface="+mn-cs"/>
              </a:rPr>
              <a:t>, B., Reynolds, H., &amp; Johnson, N.  (2014). Scaling up school-wide positive behavioral interventions and supports:  Experiences of seven states with documented success. </a:t>
            </a:r>
            <a:r>
              <a:rPr lang="en-US" sz="1200" i="1" kern="1200" dirty="0">
                <a:solidFill>
                  <a:schemeClr val="tx1"/>
                </a:solidFill>
                <a:effectLst/>
                <a:latin typeface="+mn-lt"/>
                <a:ea typeface="+mn-ea"/>
                <a:cs typeface="+mn-cs"/>
              </a:rPr>
              <a:t>Journal of Positive Behavioral Interventions, 16</a:t>
            </a:r>
            <a:r>
              <a:rPr lang="en-US" sz="1200" kern="1200" dirty="0">
                <a:solidFill>
                  <a:schemeClr val="tx1"/>
                </a:solidFill>
                <a:effectLst/>
                <a:latin typeface="+mn-lt"/>
                <a:ea typeface="+mn-ea"/>
                <a:cs typeface="+mn-cs"/>
              </a:rPr>
              <a:t>(4), 197-208.</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7</a:t>
            </a:fld>
            <a:endParaRPr lang="en-US"/>
          </a:p>
        </p:txBody>
      </p:sp>
    </p:spTree>
    <p:extLst>
      <p:ext uri="{BB962C8B-B14F-4D97-AF65-F5344CB8AC3E}">
        <p14:creationId xmlns:p14="http://schemas.microsoft.com/office/powerpoint/2010/main" val="316412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your school’s mission</a:t>
            </a:r>
            <a:r>
              <a:rPr lang="en-US" baseline="0" dirty="0"/>
              <a:t> or purpose statement)</a:t>
            </a:r>
          </a:p>
          <a:p>
            <a:endParaRPr lang="en-US" baseline="0" dirty="0"/>
          </a:p>
          <a:p>
            <a:r>
              <a:rPr lang="en-US" baseline="0" dirty="0"/>
              <a:t>We based our Tier I plan off of our school’s mission and purpose statements. These statements include our overall vision and goals for our school, including students, staff, and families. So we wanted to be sure to frequently reference our mission and purpose statements while developing our plan. </a:t>
            </a:r>
          </a:p>
          <a:p>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8</a:t>
            </a:fld>
            <a:endParaRPr lang="en-US"/>
          </a:p>
        </p:txBody>
      </p:sp>
    </p:spTree>
    <p:extLst>
      <p:ext uri="{BB962C8B-B14F-4D97-AF65-F5344CB8AC3E}">
        <p14:creationId xmlns:p14="http://schemas.microsoft.com/office/powerpoint/2010/main" val="180170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RTI</a:t>
            </a:r>
            <a:r>
              <a:rPr lang="en-US" baseline="30000" dirty="0"/>
              <a:t>2</a:t>
            </a:r>
            <a:r>
              <a:rPr lang="en-US" baseline="0" dirty="0"/>
              <a:t>-B team. Our goal was to have representation of the staff by having different grade levels, related arts teachers, and specialty areas teachers on board. Like we have mentioned before, our school’s framework is an evolving one and we will continue to make changes over time to best meet the needs of our students, staff, and families. Therefore, we want you all to know that we are open to feedback and welcome your suggestions. We want you all to feel supported in this process, and we are here to be that support system for you.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9</a:t>
            </a:fld>
            <a:endParaRPr lang="en-US"/>
          </a:p>
        </p:txBody>
      </p:sp>
    </p:spTree>
    <p:extLst>
      <p:ext uri="{BB962C8B-B14F-4D97-AF65-F5344CB8AC3E}">
        <p14:creationId xmlns:p14="http://schemas.microsoft.com/office/powerpoint/2010/main" val="142863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exactly is in our Tier I plan? Our team has drafted a plan that includes the following practices: (1) school-wide expectations, (2) a plan for teaching those expectations, (3) a school-wide acknowledgement system (this includes acknowledging students, staff, and families), (4) a school-wide plan for responding to inappropriate behaviors, (5) a plan for using data to make decisions, and (6) additional professional development opportunities for our staff. </a:t>
            </a:r>
            <a:r>
              <a:rPr lang="en-US" sz="1200" kern="1200" dirty="0">
                <a:solidFill>
                  <a:schemeClr val="tx1"/>
                </a:solidFill>
                <a:effectLst/>
                <a:latin typeface="+mn-lt"/>
                <a:ea typeface="+mn-ea"/>
                <a:cs typeface="+mn-cs"/>
              </a:rPr>
              <a:t>We are going to talk about each of these things in more detail. </a:t>
            </a:r>
            <a:endParaRPr lang="en-US" dirty="0"/>
          </a:p>
        </p:txBody>
      </p:sp>
      <p:sp>
        <p:nvSpPr>
          <p:cNvPr id="4" name="Slide Number Placeholder 3"/>
          <p:cNvSpPr>
            <a:spLocks noGrp="1"/>
          </p:cNvSpPr>
          <p:nvPr>
            <p:ph type="sldNum" sz="quarter" idx="10"/>
          </p:nvPr>
        </p:nvSpPr>
        <p:spPr/>
        <p:txBody>
          <a:bodyPr/>
          <a:lstStyle/>
          <a:p>
            <a:fld id="{75F30CF2-CD7C-0D4D-8376-381146191BAF}" type="slidenum">
              <a:rPr lang="en-US" smtClean="0"/>
              <a:t>10</a:t>
            </a:fld>
            <a:endParaRPr lang="en-US"/>
          </a:p>
        </p:txBody>
      </p:sp>
    </p:spTree>
    <p:extLst>
      <p:ext uri="{BB962C8B-B14F-4D97-AF65-F5344CB8AC3E}">
        <p14:creationId xmlns:p14="http://schemas.microsoft.com/office/powerpoint/2010/main" val="29142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4F1C1D-B996-B541-9E4E-6CD324182439}"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221011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F1C1D-B996-B541-9E4E-6CD324182439}"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199628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F1C1D-B996-B541-9E4E-6CD324182439}"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416475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F1C1D-B996-B541-9E4E-6CD324182439}"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313177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F1C1D-B996-B541-9E4E-6CD324182439}"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317768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4F1C1D-B996-B541-9E4E-6CD324182439}"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359344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4F1C1D-B996-B541-9E4E-6CD324182439}" type="datetimeFigureOut">
              <a:rPr lang="en-US" smtClean="0"/>
              <a:t>7/24/18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29321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4F1C1D-B996-B541-9E4E-6CD324182439}" type="datetimeFigureOut">
              <a:rPr lang="en-US" smtClean="0"/>
              <a:t>7/24/18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379011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F1C1D-B996-B541-9E4E-6CD324182439}" type="datetimeFigureOut">
              <a:rPr lang="en-US" smtClean="0"/>
              <a:t>7/24/18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342650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F1C1D-B996-B541-9E4E-6CD324182439}"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390527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F1C1D-B996-B541-9E4E-6CD324182439}"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F8708-E47E-C245-8EC3-786DC85353BC}" type="slidenum">
              <a:rPr lang="en-US" smtClean="0"/>
              <a:t>‹#›</a:t>
            </a:fld>
            <a:endParaRPr lang="en-US"/>
          </a:p>
        </p:txBody>
      </p:sp>
    </p:spTree>
    <p:extLst>
      <p:ext uri="{BB962C8B-B14F-4D97-AF65-F5344CB8AC3E}">
        <p14:creationId xmlns:p14="http://schemas.microsoft.com/office/powerpoint/2010/main" val="70221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F1C1D-B996-B541-9E4E-6CD324182439}" type="datetimeFigureOut">
              <a:rPr lang="en-US" smtClean="0"/>
              <a:t>7/24/18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F8708-E47E-C245-8EC3-786DC85353BC}" type="slidenum">
              <a:rPr lang="en-US" smtClean="0"/>
              <a:t>‹#›</a:t>
            </a:fld>
            <a:endParaRPr lang="en-US"/>
          </a:p>
        </p:txBody>
      </p:sp>
    </p:spTree>
    <p:extLst>
      <p:ext uri="{BB962C8B-B14F-4D97-AF65-F5344CB8AC3E}">
        <p14:creationId xmlns:p14="http://schemas.microsoft.com/office/powerpoint/2010/main" val="2456901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e background 2.jpg"/>
          <p:cNvPicPr>
            <a:picLocks noChangeAspect="1"/>
          </p:cNvPicPr>
          <p:nvPr/>
        </p:nvPicPr>
        <p:blipFill rotWithShape="1">
          <a:blip r:embed="rId2">
            <a:extLst>
              <a:ext uri="{28A0092B-C50C-407E-A947-70E740481C1C}">
                <a14:useLocalDpi xmlns:a14="http://schemas.microsoft.com/office/drawing/2010/main" val="0"/>
              </a:ext>
            </a:extLst>
          </a:blip>
          <a:srcRect l="14959" t="3976" r="15096" b="5213"/>
          <a:stretch/>
        </p:blipFill>
        <p:spPr>
          <a:xfrm rot="5400000">
            <a:off x="1371087" y="-725023"/>
            <a:ext cx="6490365" cy="8426524"/>
          </a:xfrm>
          <a:prstGeom prst="rect">
            <a:avLst/>
          </a:prstGeom>
        </p:spPr>
      </p:pic>
      <p:sp>
        <p:nvSpPr>
          <p:cNvPr id="2" name="Title 1"/>
          <p:cNvSpPr>
            <a:spLocks noGrp="1"/>
          </p:cNvSpPr>
          <p:nvPr>
            <p:ph type="ctrTitle"/>
          </p:nvPr>
        </p:nvSpPr>
        <p:spPr>
          <a:xfrm>
            <a:off x="685800" y="1892705"/>
            <a:ext cx="7772400" cy="1707746"/>
          </a:xfrm>
        </p:spPr>
        <p:txBody>
          <a:bodyPr>
            <a:noAutofit/>
          </a:bodyPr>
          <a:lstStyle/>
          <a:p>
            <a:r>
              <a:rPr lang="en-US" sz="4800" b="1" dirty="0"/>
              <a:t>RTI</a:t>
            </a:r>
            <a:r>
              <a:rPr lang="en-US" sz="4800" b="1" baseline="30000" dirty="0"/>
              <a:t>2</a:t>
            </a:r>
            <a:r>
              <a:rPr lang="en-US" sz="4800" b="1" dirty="0"/>
              <a:t>-B at </a:t>
            </a:r>
            <a:br>
              <a:rPr lang="en-US" sz="4800" b="1" dirty="0"/>
            </a:br>
            <a:r>
              <a:rPr lang="en-US" sz="4800" b="1" dirty="0"/>
              <a:t>Bramble School</a:t>
            </a:r>
          </a:p>
        </p:txBody>
      </p:sp>
      <p:sp>
        <p:nvSpPr>
          <p:cNvPr id="3" name="Subtitle 2"/>
          <p:cNvSpPr>
            <a:spLocks noGrp="1"/>
          </p:cNvSpPr>
          <p:nvPr>
            <p:ph type="subTitle" idx="1"/>
          </p:nvPr>
        </p:nvSpPr>
        <p:spPr>
          <a:xfrm>
            <a:off x="1415869" y="4098480"/>
            <a:ext cx="6400800" cy="712304"/>
          </a:xfrm>
        </p:spPr>
        <p:txBody>
          <a:bodyPr/>
          <a:lstStyle/>
          <a:p>
            <a:r>
              <a:rPr lang="en-US" b="1">
                <a:solidFill>
                  <a:srgbClr val="000000"/>
                </a:solidFill>
              </a:rPr>
              <a:t>Staff Presentation</a:t>
            </a:r>
            <a:endParaRPr lang="en-US" b="1" dirty="0">
              <a:solidFill>
                <a:srgbClr val="000000"/>
              </a:solidFill>
            </a:endParaRPr>
          </a:p>
        </p:txBody>
      </p:sp>
    </p:spTree>
    <p:extLst>
      <p:ext uri="{BB962C8B-B14F-4D97-AF65-F5344CB8AC3E}">
        <p14:creationId xmlns:p14="http://schemas.microsoft.com/office/powerpoint/2010/main" val="221367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Our Tier I Plan?</a:t>
            </a:r>
          </a:p>
        </p:txBody>
      </p:sp>
      <p:sp>
        <p:nvSpPr>
          <p:cNvPr id="3" name="Content Placeholder 2"/>
          <p:cNvSpPr>
            <a:spLocks noGrp="1"/>
          </p:cNvSpPr>
          <p:nvPr>
            <p:ph idx="1"/>
          </p:nvPr>
        </p:nvSpPr>
        <p:spPr/>
        <p:txBody>
          <a:bodyPr/>
          <a:lstStyle/>
          <a:p>
            <a:r>
              <a:rPr lang="en-US" dirty="0"/>
              <a:t>School-wide expectations</a:t>
            </a:r>
          </a:p>
          <a:p>
            <a:r>
              <a:rPr lang="en-US" dirty="0"/>
              <a:t>Teaching expectations</a:t>
            </a:r>
          </a:p>
          <a:p>
            <a:r>
              <a:rPr lang="en-US" dirty="0"/>
              <a:t>School-wide acknowledgement system</a:t>
            </a:r>
          </a:p>
          <a:p>
            <a:r>
              <a:rPr lang="en-US" dirty="0"/>
              <a:t>School-wide system for responding to inappropriate behaviors </a:t>
            </a:r>
          </a:p>
          <a:p>
            <a:r>
              <a:rPr lang="en-US" dirty="0"/>
              <a:t>Use of data</a:t>
            </a:r>
          </a:p>
          <a:p>
            <a:r>
              <a:rPr lang="en-US" dirty="0"/>
              <a:t>Professional development for staff</a:t>
            </a:r>
          </a:p>
          <a:p>
            <a:endParaRPr lang="en-US" dirty="0"/>
          </a:p>
        </p:txBody>
      </p:sp>
    </p:spTree>
    <p:extLst>
      <p:ext uri="{BB962C8B-B14F-4D97-AF65-F5344CB8AC3E}">
        <p14:creationId xmlns:p14="http://schemas.microsoft.com/office/powerpoint/2010/main" val="132677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School-wide Behavioral Expectations</a:t>
            </a:r>
          </a:p>
        </p:txBody>
      </p:sp>
      <p:sp>
        <p:nvSpPr>
          <p:cNvPr id="8" name="Content Placeholder 7"/>
          <p:cNvSpPr>
            <a:spLocks noGrp="1"/>
          </p:cNvSpPr>
          <p:nvPr>
            <p:ph idx="1"/>
          </p:nvPr>
        </p:nvSpPr>
        <p:spPr/>
        <p:txBody>
          <a:bodyPr/>
          <a:lstStyle/>
          <a:p>
            <a:r>
              <a:rPr lang="en-US" dirty="0"/>
              <a:t>Posted in all locations in the school</a:t>
            </a:r>
          </a:p>
          <a:p>
            <a:r>
              <a:rPr lang="en-US" dirty="0"/>
              <a:t>Copies in your folders to post in your room</a:t>
            </a:r>
          </a:p>
        </p:txBody>
      </p:sp>
      <p:pic>
        <p:nvPicPr>
          <p:cNvPr id="9" name="Picture 8"/>
          <p:cNvPicPr/>
          <p:nvPr/>
        </p:nvPicPr>
        <p:blipFill rotWithShape="1">
          <a:blip r:embed="rId3">
            <a:extLst>
              <a:ext uri="{28A0092B-C50C-407E-A947-70E740481C1C}">
                <a14:useLocalDpi xmlns:a14="http://schemas.microsoft.com/office/drawing/2010/main" val="0"/>
              </a:ext>
            </a:extLst>
          </a:blip>
          <a:srcRect b="11625"/>
          <a:stretch/>
        </p:blipFill>
        <p:spPr bwMode="auto">
          <a:xfrm>
            <a:off x="2327275" y="3361688"/>
            <a:ext cx="4686300" cy="3201035"/>
          </a:xfrm>
          <a:prstGeom prst="rect">
            <a:avLst/>
          </a:prstGeom>
          <a:noFill/>
          <a:ln w="28575" cmpd="sng">
            <a:solidFill>
              <a:schemeClr val="tx1"/>
            </a:solidFill>
          </a:ln>
          <a:extLst>
            <a:ext uri="{53640926-AAD7-44d8-BBD7-CCE9431645EC}">
              <a14:shadowObscured xmlns:a14="http://schemas.microsoft.com/office/drawing/2010/main" xmlns=""/>
            </a:ext>
          </a:extLst>
        </p:spPr>
      </p:pic>
      <p:sp>
        <p:nvSpPr>
          <p:cNvPr id="10" name="Text Box 8"/>
          <p:cNvSpPr txBox="1"/>
          <p:nvPr/>
        </p:nvSpPr>
        <p:spPr>
          <a:xfrm>
            <a:off x="2952750" y="3772217"/>
            <a:ext cx="3543300" cy="2286000"/>
          </a:xfrm>
          <a:prstGeom prst="rect">
            <a:avLst/>
          </a:prstGeom>
          <a:solidFill>
            <a:srgbClr val="FFFFFF"/>
          </a:solidFill>
          <a:ln w="19050" cmpd="sng">
            <a:solidFill>
              <a:srgbClr val="000000"/>
            </a:solidFill>
            <a:prstDash val="sys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a:effectLst/>
                <a:latin typeface="Avenir Black"/>
                <a:ea typeface="ＭＳ 明朝"/>
                <a:cs typeface="Times New Roman"/>
              </a:rPr>
              <a:t>Bramble Behaviors</a:t>
            </a:r>
            <a:endParaRPr lang="en-US" sz="1200" dirty="0">
              <a:effectLst/>
              <a:ea typeface="ＭＳ 明朝"/>
              <a:cs typeface="Times New Roman"/>
            </a:endParaRPr>
          </a:p>
          <a:p>
            <a:pPr marL="0" marR="0" algn="ctr">
              <a:spcBef>
                <a:spcPts val="0"/>
              </a:spcBef>
              <a:spcAft>
                <a:spcPts val="0"/>
              </a:spcAft>
            </a:pPr>
            <a:r>
              <a:rPr lang="en-US" sz="1200" b="1" dirty="0">
                <a:effectLst/>
                <a:latin typeface="Avenir Black"/>
                <a:ea typeface="ＭＳ 明朝"/>
                <a:cs typeface="Times New Roman"/>
              </a:rPr>
              <a:t> </a:t>
            </a:r>
            <a:endParaRPr lang="en-US" sz="1200" dirty="0">
              <a:effectLst/>
              <a:ea typeface="ＭＳ 明朝"/>
              <a:cs typeface="Times New Roman"/>
            </a:endParaRPr>
          </a:p>
          <a:p>
            <a:pPr marL="0" marR="0" algn="ctr">
              <a:spcBef>
                <a:spcPts val="0"/>
              </a:spcBef>
              <a:spcAft>
                <a:spcPts val="0"/>
              </a:spcAft>
            </a:pPr>
            <a:r>
              <a:rPr lang="en-US" sz="2400" b="1" dirty="0">
                <a:effectLst/>
                <a:latin typeface="Avenir Black"/>
                <a:ea typeface="ＭＳ 明朝"/>
                <a:cs typeface="Times New Roman"/>
              </a:rPr>
              <a:t>Be Safe</a:t>
            </a:r>
            <a:endParaRPr lang="en-US" sz="1200" dirty="0">
              <a:effectLst/>
              <a:ea typeface="ＭＳ 明朝"/>
              <a:cs typeface="Times New Roman"/>
            </a:endParaRPr>
          </a:p>
          <a:p>
            <a:pPr marL="0" marR="0" algn="ctr">
              <a:spcBef>
                <a:spcPts val="0"/>
              </a:spcBef>
              <a:spcAft>
                <a:spcPts val="0"/>
              </a:spcAft>
            </a:pPr>
            <a:r>
              <a:rPr lang="en-US" sz="2400" b="1" dirty="0">
                <a:effectLst/>
                <a:latin typeface="Avenir Black"/>
                <a:ea typeface="ＭＳ 明朝"/>
                <a:cs typeface="Times New Roman"/>
              </a:rPr>
              <a:t>Be Respectful</a:t>
            </a:r>
            <a:endParaRPr lang="en-US" sz="1200" dirty="0">
              <a:effectLst/>
              <a:ea typeface="ＭＳ 明朝"/>
              <a:cs typeface="Times New Roman"/>
            </a:endParaRPr>
          </a:p>
          <a:p>
            <a:pPr marL="0" marR="0" algn="ctr">
              <a:spcBef>
                <a:spcPts val="0"/>
              </a:spcBef>
              <a:spcAft>
                <a:spcPts val="0"/>
              </a:spcAft>
            </a:pPr>
            <a:r>
              <a:rPr lang="en-US" sz="2400" b="1" dirty="0">
                <a:effectLst/>
                <a:latin typeface="Avenir Black"/>
                <a:ea typeface="ＭＳ 明朝"/>
                <a:cs typeface="Times New Roman"/>
              </a:rPr>
              <a:t>Be Prepared</a:t>
            </a:r>
            <a:endParaRPr lang="en-US" sz="1200" dirty="0">
              <a:effectLst/>
              <a:ea typeface="ＭＳ 明朝"/>
              <a:cs typeface="Times New Roman"/>
            </a:endParaRPr>
          </a:p>
        </p:txBody>
      </p:sp>
      <p:pic>
        <p:nvPicPr>
          <p:cNvPr id="11" name="Picture 10"/>
          <p:cNvPicPr/>
          <p:nvPr/>
        </p:nvPicPr>
        <p:blipFill>
          <a:blip r:embed="rId4">
            <a:extLst>
              <a:ext uri="{BEBA8EAE-BF5A-486C-A8C5-ECC9F3942E4B}">
                <a14:imgProps xmlns:a14="http://schemas.microsoft.com/office/drawing/2010/main">
                  <a14:imgLayer r:embed="rId5">
                    <a14:imgEffect>
                      <a14:backgroundRemoval t="0" b="99868" l="667" r="99667">
                        <a14:foregroundMark x1="49833" y1="26887" x2="49833" y2="26887"/>
                        <a14:foregroundMark x1="34833" y1="29934" x2="34833" y2="29934"/>
                      </a14:backgroundRemoval>
                    </a14:imgEffect>
                  </a14:imgLayer>
                </a14:imgProps>
              </a:ext>
              <a:ext uri="{28A0092B-C50C-407E-A947-70E740481C1C}">
                <a14:useLocalDpi xmlns:a14="http://schemas.microsoft.com/office/drawing/2010/main" val="0"/>
              </a:ext>
            </a:extLst>
          </a:blip>
          <a:srcRect/>
          <a:stretch>
            <a:fillRect/>
          </a:stretch>
        </p:blipFill>
        <p:spPr bwMode="auto">
          <a:xfrm>
            <a:off x="5695950" y="5301932"/>
            <a:ext cx="1143000" cy="1438275"/>
          </a:xfrm>
          <a:prstGeom prst="rect">
            <a:avLst/>
          </a:prstGeom>
          <a:noFill/>
          <a:ln>
            <a:noFill/>
          </a:ln>
        </p:spPr>
      </p:pic>
      <p:sp>
        <p:nvSpPr>
          <p:cNvPr id="12" name="8-Point Star 11"/>
          <p:cNvSpPr/>
          <p:nvPr/>
        </p:nvSpPr>
        <p:spPr>
          <a:xfrm>
            <a:off x="7013575" y="4541003"/>
            <a:ext cx="2130425" cy="2316997"/>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205663" y="5168642"/>
            <a:ext cx="1739900" cy="1323439"/>
          </a:xfrm>
          <a:prstGeom prst="rect">
            <a:avLst/>
          </a:prstGeom>
          <a:noFill/>
        </p:spPr>
        <p:txBody>
          <a:bodyPr wrap="square" rtlCol="0">
            <a:spAutoFit/>
          </a:bodyPr>
          <a:lstStyle/>
          <a:p>
            <a:pPr algn="ctr"/>
            <a:r>
              <a:rPr lang="en-US" sz="1600" dirty="0"/>
              <a:t>Reference Activity #5 in Day 1 Workbook &amp; </a:t>
            </a:r>
          </a:p>
          <a:p>
            <a:pPr algn="ctr"/>
            <a:r>
              <a:rPr lang="en-US" sz="1600" dirty="0"/>
              <a:t>list your expectations</a:t>
            </a:r>
          </a:p>
        </p:txBody>
      </p:sp>
    </p:spTree>
    <p:extLst>
      <p:ext uri="{BB962C8B-B14F-4D97-AF65-F5344CB8AC3E}">
        <p14:creationId xmlns:p14="http://schemas.microsoft.com/office/powerpoint/2010/main" val="109657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Expectations Matrix</a:t>
            </a:r>
          </a:p>
        </p:txBody>
      </p:sp>
      <p:graphicFrame>
        <p:nvGraphicFramePr>
          <p:cNvPr id="4" name="Object 3"/>
          <p:cNvGraphicFramePr>
            <a:graphicFrameLocks noChangeAspect="1"/>
          </p:cNvGraphicFramePr>
          <p:nvPr>
            <p:extLst>
              <p:ext uri="{D42A27DB-BD31-4B8C-83A1-F6EECF244321}">
                <p14:modId xmlns:p14="http://schemas.microsoft.com/office/powerpoint/2010/main" val="601400163"/>
              </p:ext>
            </p:extLst>
          </p:nvPr>
        </p:nvGraphicFramePr>
        <p:xfrm>
          <a:off x="2130424" y="1289457"/>
          <a:ext cx="4600575" cy="5568543"/>
        </p:xfrm>
        <a:graphic>
          <a:graphicData uri="http://schemas.openxmlformats.org/presentationml/2006/ole">
            <mc:AlternateContent xmlns:mc="http://schemas.openxmlformats.org/markup-compatibility/2006">
              <mc:Choice xmlns:v="urn:schemas-microsoft-com:vml" Requires="v">
                <p:oleObj spid="_x0000_s1064" name="Document" r:id="rId4" imgW="6705600" imgH="8115300" progId="Word.Document.12">
                  <p:embed/>
                </p:oleObj>
              </mc:Choice>
              <mc:Fallback>
                <p:oleObj name="Document" r:id="rId4" imgW="6705600" imgH="8115300" progId="Word.Document.12">
                  <p:embed/>
                  <p:pic>
                    <p:nvPicPr>
                      <p:cNvPr id="0" name=""/>
                      <p:cNvPicPr/>
                      <p:nvPr/>
                    </p:nvPicPr>
                    <p:blipFill>
                      <a:blip r:embed="rId5"/>
                      <a:stretch>
                        <a:fillRect/>
                      </a:stretch>
                    </p:blipFill>
                    <p:spPr>
                      <a:xfrm>
                        <a:off x="2130424" y="1289457"/>
                        <a:ext cx="4600575" cy="5568543"/>
                      </a:xfrm>
                      <a:prstGeom prst="rect">
                        <a:avLst/>
                      </a:prstGeom>
                    </p:spPr>
                  </p:pic>
                </p:oleObj>
              </mc:Fallback>
            </mc:AlternateContent>
          </a:graphicData>
        </a:graphic>
      </p:graphicFrame>
      <p:sp>
        <p:nvSpPr>
          <p:cNvPr id="8" name="8-Point Star 7"/>
          <p:cNvSpPr/>
          <p:nvPr/>
        </p:nvSpPr>
        <p:spPr>
          <a:xfrm>
            <a:off x="6896747" y="4463512"/>
            <a:ext cx="2247254" cy="2251613"/>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197414" y="5050709"/>
            <a:ext cx="1645920" cy="1077218"/>
          </a:xfrm>
          <a:prstGeom prst="rect">
            <a:avLst/>
          </a:prstGeom>
          <a:noFill/>
        </p:spPr>
        <p:txBody>
          <a:bodyPr wrap="square" rtlCol="0">
            <a:spAutoFit/>
          </a:bodyPr>
          <a:lstStyle/>
          <a:p>
            <a:pPr algn="ctr"/>
            <a:r>
              <a:rPr lang="en-US" sz="1600" dirty="0"/>
              <a:t>Reference Activity #6 in Day </a:t>
            </a:r>
            <a:r>
              <a:rPr lang="en-US" sz="1600"/>
              <a:t>1 Workbook and share your matrix</a:t>
            </a:r>
            <a:endParaRPr lang="en-US" sz="1600" dirty="0"/>
          </a:p>
        </p:txBody>
      </p:sp>
    </p:spTree>
    <p:extLst>
      <p:ext uri="{BB962C8B-B14F-4D97-AF65-F5344CB8AC3E}">
        <p14:creationId xmlns:p14="http://schemas.microsoft.com/office/powerpoint/2010/main" val="232470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 Instruction on School-wide Behavioral Expectations</a:t>
            </a:r>
          </a:p>
        </p:txBody>
      </p:sp>
      <p:sp>
        <p:nvSpPr>
          <p:cNvPr id="3" name="Content Placeholder 2"/>
          <p:cNvSpPr>
            <a:spLocks noGrp="1"/>
          </p:cNvSpPr>
          <p:nvPr>
            <p:ph idx="1"/>
          </p:nvPr>
        </p:nvSpPr>
        <p:spPr/>
        <p:txBody>
          <a:bodyPr>
            <a:normAutofit fontScale="92500"/>
          </a:bodyPr>
          <a:lstStyle/>
          <a:p>
            <a:r>
              <a:rPr lang="en-US" dirty="0"/>
              <a:t>Team will teach the entire RTI</a:t>
            </a:r>
            <a:r>
              <a:rPr lang="en-US" baseline="30000" dirty="0"/>
              <a:t>2</a:t>
            </a:r>
            <a:r>
              <a:rPr lang="en-US" dirty="0"/>
              <a:t>-B Plan to students at the assembly on the first day of school</a:t>
            </a:r>
          </a:p>
          <a:p>
            <a:r>
              <a:rPr lang="en-US" dirty="0"/>
              <a:t>Specials teachers will have classes rotate through each location to teach the RTI</a:t>
            </a:r>
            <a:r>
              <a:rPr lang="en-US" baseline="30000" dirty="0"/>
              <a:t>2</a:t>
            </a:r>
            <a:r>
              <a:rPr lang="en-US" dirty="0"/>
              <a:t>-B lesson plans</a:t>
            </a:r>
          </a:p>
          <a:p>
            <a:r>
              <a:rPr lang="en-US" dirty="0"/>
              <a:t>Your folders have:</a:t>
            </a:r>
          </a:p>
          <a:p>
            <a:pPr lvl="1"/>
            <a:r>
              <a:rPr lang="en-US" dirty="0"/>
              <a:t>Lesson plans for every setting</a:t>
            </a:r>
          </a:p>
          <a:p>
            <a:pPr lvl="1"/>
            <a:r>
              <a:rPr lang="en-US" dirty="0"/>
              <a:t>Schedule for each grade level</a:t>
            </a:r>
          </a:p>
          <a:p>
            <a:pPr lvl="1"/>
            <a:r>
              <a:rPr lang="en-US" dirty="0"/>
              <a:t>Rotations</a:t>
            </a:r>
          </a:p>
          <a:p>
            <a:pPr lvl="1"/>
            <a:r>
              <a:rPr lang="en-US" dirty="0"/>
              <a:t>Materials needed</a:t>
            </a:r>
          </a:p>
          <a:p>
            <a:endParaRPr lang="en-US" dirty="0"/>
          </a:p>
        </p:txBody>
      </p:sp>
      <p:sp>
        <p:nvSpPr>
          <p:cNvPr id="5" name="8-Point Star 4"/>
          <p:cNvSpPr/>
          <p:nvPr/>
        </p:nvSpPr>
        <p:spPr>
          <a:xfrm>
            <a:off x="6583680" y="4943959"/>
            <a:ext cx="2560321" cy="1914041"/>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889125" y="5414864"/>
            <a:ext cx="1949429" cy="1077218"/>
          </a:xfrm>
          <a:prstGeom prst="rect">
            <a:avLst/>
          </a:prstGeom>
          <a:noFill/>
        </p:spPr>
        <p:txBody>
          <a:bodyPr wrap="square" rtlCol="0">
            <a:spAutoFit/>
          </a:bodyPr>
          <a:lstStyle/>
          <a:p>
            <a:pPr algn="ctr"/>
            <a:r>
              <a:rPr lang="en-US" sz="1600" dirty="0"/>
              <a:t>Reference Activity #7 in Day 1 Workbook and explain the plan to teach students </a:t>
            </a:r>
          </a:p>
        </p:txBody>
      </p:sp>
    </p:spTree>
    <p:extLst>
      <p:ext uri="{BB962C8B-B14F-4D97-AF65-F5344CB8AC3E}">
        <p14:creationId xmlns:p14="http://schemas.microsoft.com/office/powerpoint/2010/main" val="421799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Ongoing Instruction on School-wide Behavioral Expectations</a:t>
            </a:r>
          </a:p>
        </p:txBody>
      </p:sp>
      <p:sp>
        <p:nvSpPr>
          <p:cNvPr id="3" name="Content Placeholder 2"/>
          <p:cNvSpPr>
            <a:spLocks noGrp="1"/>
          </p:cNvSpPr>
          <p:nvPr>
            <p:ph idx="1"/>
          </p:nvPr>
        </p:nvSpPr>
        <p:spPr/>
        <p:txBody>
          <a:bodyPr>
            <a:normAutofit fontScale="92500" lnSpcReduction="20000"/>
          </a:bodyPr>
          <a:lstStyle/>
          <a:p>
            <a:r>
              <a:rPr lang="en-US" dirty="0"/>
              <a:t>Reteach lessons throughout the year:</a:t>
            </a:r>
          </a:p>
          <a:p>
            <a:pPr lvl="1"/>
            <a:r>
              <a:rPr lang="en-US" dirty="0"/>
              <a:t>Quarterly assemblies to re-teach Behavioral Expectations</a:t>
            </a:r>
          </a:p>
          <a:p>
            <a:pPr lvl="1"/>
            <a:r>
              <a:rPr lang="en-US" dirty="0"/>
              <a:t>After each break classroom teachers will re-teach specific lesson plans</a:t>
            </a:r>
          </a:p>
          <a:p>
            <a:pPr lvl="1"/>
            <a:r>
              <a:rPr lang="en-US" dirty="0"/>
              <a:t>Daily reminders of behavioral expectations over morning announcements</a:t>
            </a:r>
          </a:p>
          <a:p>
            <a:r>
              <a:rPr lang="en-US" dirty="0"/>
              <a:t>Teaching new students</a:t>
            </a:r>
          </a:p>
          <a:p>
            <a:pPr lvl="1"/>
            <a:r>
              <a:rPr lang="en-US" dirty="0"/>
              <a:t>School counselor will arrange a welcoming committee of student leaders to teach the new students </a:t>
            </a:r>
          </a:p>
          <a:p>
            <a:pPr lvl="1"/>
            <a:r>
              <a:rPr lang="en-US" dirty="0"/>
              <a:t>Beginning of each month</a:t>
            </a:r>
          </a:p>
        </p:txBody>
      </p:sp>
      <p:sp>
        <p:nvSpPr>
          <p:cNvPr id="4" name="8-Point Star 3"/>
          <p:cNvSpPr/>
          <p:nvPr/>
        </p:nvSpPr>
        <p:spPr>
          <a:xfrm>
            <a:off x="6974237" y="5021451"/>
            <a:ext cx="2169763" cy="1836549"/>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284720" y="5278005"/>
            <a:ext cx="1630680" cy="1323439"/>
          </a:xfrm>
          <a:prstGeom prst="rect">
            <a:avLst/>
          </a:prstGeom>
          <a:noFill/>
        </p:spPr>
        <p:txBody>
          <a:bodyPr wrap="square" rtlCol="0">
            <a:spAutoFit/>
          </a:bodyPr>
          <a:lstStyle/>
          <a:p>
            <a:pPr algn="ctr"/>
            <a:r>
              <a:rPr lang="en-US" sz="1600" dirty="0"/>
              <a:t>Reference Activity #8 in Day 1 Workbook and explain the plan to teach students </a:t>
            </a:r>
          </a:p>
        </p:txBody>
      </p:sp>
    </p:spTree>
    <p:extLst>
      <p:ext uri="{BB962C8B-B14F-4D97-AF65-F5344CB8AC3E}">
        <p14:creationId xmlns:p14="http://schemas.microsoft.com/office/powerpoint/2010/main" val="166139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Acknowledging Students’ Appropriate Behavior</a:t>
            </a:r>
          </a:p>
        </p:txBody>
      </p:sp>
      <p:sp>
        <p:nvSpPr>
          <p:cNvPr id="3" name="Content Placeholder 2"/>
          <p:cNvSpPr>
            <a:spLocks noGrp="1"/>
          </p:cNvSpPr>
          <p:nvPr>
            <p:ph idx="1"/>
          </p:nvPr>
        </p:nvSpPr>
        <p:spPr/>
        <p:txBody>
          <a:bodyPr/>
          <a:lstStyle/>
          <a:p>
            <a:r>
              <a:rPr lang="en-US" dirty="0"/>
              <a:t>Tickets called Bramble Bucks</a:t>
            </a:r>
          </a:p>
          <a:p>
            <a:pPr lvl="1"/>
            <a:r>
              <a:rPr lang="en-US" dirty="0"/>
              <a:t>Everyone is responsible for giving these to students exhibiting the behavioral expectations </a:t>
            </a:r>
          </a:p>
          <a:p>
            <a:pPr lvl="1"/>
            <a:r>
              <a:rPr lang="en-US" dirty="0"/>
              <a:t>Pair with behavior-specific praise</a:t>
            </a:r>
          </a:p>
          <a:p>
            <a:r>
              <a:rPr lang="en-US" dirty="0"/>
              <a:t>Collect each classroom’s Bramble Bucks every Friday to post on The Beehive</a:t>
            </a:r>
          </a:p>
          <a:p>
            <a:pPr lvl="1"/>
            <a:r>
              <a:rPr lang="en-US" dirty="0"/>
              <a:t>Whole school celebration when The Beehive is full</a:t>
            </a:r>
          </a:p>
        </p:txBody>
      </p:sp>
      <p:sp>
        <p:nvSpPr>
          <p:cNvPr id="4" name="8-Point Star 3"/>
          <p:cNvSpPr/>
          <p:nvPr/>
        </p:nvSpPr>
        <p:spPr>
          <a:xfrm>
            <a:off x="6343650" y="5114441"/>
            <a:ext cx="2800351" cy="1743559"/>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86551" y="5414864"/>
            <a:ext cx="2114549" cy="1077218"/>
          </a:xfrm>
          <a:prstGeom prst="rect">
            <a:avLst/>
          </a:prstGeom>
          <a:noFill/>
        </p:spPr>
        <p:txBody>
          <a:bodyPr wrap="square" rtlCol="0">
            <a:spAutoFit/>
          </a:bodyPr>
          <a:lstStyle/>
          <a:p>
            <a:pPr algn="ctr"/>
            <a:r>
              <a:rPr lang="en-US" sz="1600" dirty="0"/>
              <a:t>Reference Activity #18 in Day 2 Workbook &amp; list your acknowledgement plan</a:t>
            </a:r>
          </a:p>
        </p:txBody>
      </p:sp>
      <p:sp>
        <p:nvSpPr>
          <p:cNvPr id="6" name="Rounded Rectangle 5"/>
          <p:cNvSpPr/>
          <p:nvPr/>
        </p:nvSpPr>
        <p:spPr>
          <a:xfrm>
            <a:off x="3257550" y="5270500"/>
            <a:ext cx="2628900" cy="14859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ea typeface="ＭＳ 明朝"/>
                <a:cs typeface="Times New Roman"/>
              </a:rPr>
              <a:t> </a:t>
            </a:r>
          </a:p>
        </p:txBody>
      </p:sp>
      <p:sp>
        <p:nvSpPr>
          <p:cNvPr id="7" name="Text Box 2"/>
          <p:cNvSpPr txBox="1"/>
          <p:nvPr/>
        </p:nvSpPr>
        <p:spPr>
          <a:xfrm>
            <a:off x="3714750" y="5384800"/>
            <a:ext cx="2057400" cy="12573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Open Sans"/>
                <a:ea typeface="ＭＳ 明朝"/>
                <a:cs typeface="Times New Roman"/>
              </a:rPr>
              <a:t>Name: ___________________</a:t>
            </a:r>
            <a:endParaRPr lang="en-US" sz="1200">
              <a:effectLst/>
              <a:ea typeface="ＭＳ 明朝"/>
              <a:cs typeface="Times New Roman"/>
            </a:endParaRPr>
          </a:p>
          <a:p>
            <a:pPr marL="0" marR="0">
              <a:spcBef>
                <a:spcPts val="0"/>
              </a:spcBef>
              <a:spcAft>
                <a:spcPts val="0"/>
              </a:spcAft>
            </a:pPr>
            <a:r>
              <a:rPr lang="en-US" sz="1200">
                <a:effectLst/>
                <a:latin typeface="Open Sans"/>
                <a:ea typeface="ＭＳ 明朝"/>
                <a:cs typeface="Times New Roman"/>
              </a:rPr>
              <a:t>Teacher: _________________</a:t>
            </a:r>
            <a:endParaRPr lang="en-US" sz="1200">
              <a:effectLst/>
              <a:ea typeface="ＭＳ 明朝"/>
              <a:cs typeface="Times New Roman"/>
            </a:endParaRPr>
          </a:p>
          <a:p>
            <a:pPr marL="0" marR="0">
              <a:spcBef>
                <a:spcPts val="0"/>
              </a:spcBef>
              <a:spcAft>
                <a:spcPts val="0"/>
              </a:spcAft>
            </a:pPr>
            <a:r>
              <a:rPr lang="en-US" sz="1200">
                <a:effectLst/>
                <a:latin typeface="Open Sans"/>
                <a:ea typeface="ＭＳ 明朝"/>
                <a:cs typeface="Times New Roman"/>
              </a:rPr>
              <a:t>Expectation Met:  </a:t>
            </a:r>
            <a:endParaRPr lang="en-US" sz="1200">
              <a:effectLst/>
              <a:ea typeface="ＭＳ 明朝"/>
              <a:cs typeface="Times New Roman"/>
            </a:endParaRPr>
          </a:p>
          <a:p>
            <a:pPr marL="0" marR="0">
              <a:spcBef>
                <a:spcPts val="0"/>
              </a:spcBef>
              <a:spcAft>
                <a:spcPts val="0"/>
              </a:spcAft>
            </a:pPr>
            <a:r>
              <a:rPr lang="en-US" sz="1000">
                <a:effectLst/>
                <a:latin typeface="Open Sans"/>
                <a:ea typeface="ＭＳ 明朝"/>
                <a:cs typeface="Times New Roman"/>
              </a:rPr>
              <a:t>	</a:t>
            </a:r>
            <a:endParaRPr lang="en-US" sz="1200">
              <a:effectLst/>
              <a:ea typeface="ＭＳ 明朝"/>
              <a:cs typeface="Times New Roman"/>
            </a:endParaRPr>
          </a:p>
        </p:txBody>
      </p:sp>
      <p:sp>
        <p:nvSpPr>
          <p:cNvPr id="8" name="Text Box 3"/>
          <p:cNvSpPr txBox="1"/>
          <p:nvPr/>
        </p:nvSpPr>
        <p:spPr>
          <a:xfrm>
            <a:off x="3257550" y="5384800"/>
            <a:ext cx="571500" cy="12573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a:effectLst/>
                <a:latin typeface="Open Sans"/>
                <a:ea typeface="ＭＳ 明朝"/>
                <a:cs typeface="Times New Roman"/>
              </a:rPr>
              <a:t>Bramble Buck</a:t>
            </a:r>
            <a:endParaRPr lang="en-US" sz="1200">
              <a:effectLst/>
              <a:ea typeface="ＭＳ 明朝"/>
              <a:cs typeface="Times New Roman"/>
            </a:endParaRPr>
          </a:p>
          <a:p>
            <a:pPr marL="0" marR="0" algn="ctr">
              <a:spcBef>
                <a:spcPts val="0"/>
              </a:spcBef>
              <a:spcAft>
                <a:spcPts val="0"/>
              </a:spcAft>
            </a:pPr>
            <a:r>
              <a:rPr lang="en-US" sz="800" b="1">
                <a:effectLst/>
                <a:latin typeface="Open Sans"/>
                <a:ea typeface="ＭＳ 明朝"/>
                <a:cs typeface="Times New Roman"/>
              </a:rPr>
              <a:t>Bramble Middle School</a:t>
            </a:r>
            <a:endParaRPr lang="en-US" sz="1200">
              <a:effectLst/>
              <a:ea typeface="ＭＳ 明朝"/>
              <a:cs typeface="Times New Roman"/>
            </a:endParaRPr>
          </a:p>
        </p:txBody>
      </p:sp>
      <p:sp>
        <p:nvSpPr>
          <p:cNvPr id="9" name="TextBox 8"/>
          <p:cNvSpPr txBox="1"/>
          <p:nvPr/>
        </p:nvSpPr>
        <p:spPr>
          <a:xfrm>
            <a:off x="4286250" y="6149975"/>
            <a:ext cx="1371600" cy="610235"/>
          </a:xfrm>
          <a:prstGeom prst="rect">
            <a:avLst/>
          </a:prstGeom>
          <a:noFill/>
        </p:spPr>
        <p:txBody>
          <a:bodyPr wrap="square" rtlCol="0">
            <a:spAutoFit/>
          </a:bodyPr>
          <a:lstStyle/>
          <a:p>
            <a:pPr marL="342900" lvl="0" indent="-342900">
              <a:buFont typeface="Wingdings"/>
              <a:buChar char=""/>
              <a:tabLst>
                <a:tab pos="457200" algn="l"/>
              </a:tabLst>
            </a:pPr>
            <a:r>
              <a:rPr lang="en-US" sz="1000" kern="1200">
                <a:effectLst/>
                <a:latin typeface="Open Sans"/>
                <a:ea typeface="Times New Roman"/>
                <a:cs typeface="Times New Roman"/>
              </a:rPr>
              <a:t>Safe</a:t>
            </a:r>
            <a:endParaRPr lang="en-US">
              <a:effectLst/>
            </a:endParaRPr>
          </a:p>
          <a:p>
            <a:pPr marL="342900" lvl="0" indent="-342900">
              <a:buFont typeface="Wingdings"/>
              <a:buChar char=""/>
              <a:tabLst>
                <a:tab pos="457200" algn="l"/>
              </a:tabLst>
            </a:pPr>
            <a:r>
              <a:rPr lang="en-US" sz="1000" kern="1200">
                <a:effectLst/>
                <a:latin typeface="Open Sans"/>
                <a:ea typeface="Times New Roman"/>
                <a:cs typeface="Times New Roman"/>
              </a:rPr>
              <a:t>Respectful</a:t>
            </a:r>
            <a:endParaRPr lang="en-US">
              <a:effectLst/>
            </a:endParaRPr>
          </a:p>
          <a:p>
            <a:pPr marL="342900" lvl="0" indent="-342900">
              <a:buFont typeface="Wingdings"/>
              <a:buChar char=""/>
              <a:tabLst>
                <a:tab pos="457200" algn="l"/>
              </a:tabLst>
            </a:pPr>
            <a:r>
              <a:rPr lang="en-US" sz="1000" kern="1200">
                <a:effectLst/>
                <a:latin typeface="Open Sans"/>
                <a:ea typeface="Times New Roman"/>
                <a:cs typeface="Times New Roman"/>
              </a:rPr>
              <a:t>Prepared</a:t>
            </a:r>
            <a:endParaRPr lang="en-US">
              <a:effectLst/>
            </a:endParaRPr>
          </a:p>
        </p:txBody>
      </p:sp>
      <p:pic>
        <p:nvPicPr>
          <p:cNvPr id="10" name="Picture 9" descr="Bramble Middle Hornet image"/>
          <p:cNvPicPr/>
          <p:nvPr/>
        </p:nvPicPr>
        <p:blipFill>
          <a:blip r:embed="rId3">
            <a:extLst>
              <a:ext uri="{28A0092B-C50C-407E-A947-70E740481C1C}">
                <a14:useLocalDpi xmlns:a14="http://schemas.microsoft.com/office/drawing/2010/main" val="0"/>
              </a:ext>
            </a:extLst>
          </a:blip>
          <a:srcRect/>
          <a:stretch>
            <a:fillRect/>
          </a:stretch>
        </p:blipFill>
        <p:spPr bwMode="auto">
          <a:xfrm>
            <a:off x="3943350" y="6072505"/>
            <a:ext cx="386080" cy="624205"/>
          </a:xfrm>
          <a:prstGeom prst="rect">
            <a:avLst/>
          </a:prstGeom>
          <a:noFill/>
          <a:ln>
            <a:noFill/>
          </a:ln>
        </p:spPr>
      </p:pic>
    </p:spTree>
    <p:extLst>
      <p:ext uri="{BB962C8B-B14F-4D97-AF65-F5344CB8AC3E}">
        <p14:creationId xmlns:p14="http://schemas.microsoft.com/office/powerpoint/2010/main" val="386608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Honey Pot Award	</a:t>
            </a:r>
          </a:p>
        </p:txBody>
      </p:sp>
      <p:sp>
        <p:nvSpPr>
          <p:cNvPr id="3" name="Content Placeholder 2"/>
          <p:cNvSpPr>
            <a:spLocks noGrp="1"/>
          </p:cNvSpPr>
          <p:nvPr>
            <p:ph idx="1"/>
          </p:nvPr>
        </p:nvSpPr>
        <p:spPr/>
        <p:txBody>
          <a:bodyPr/>
          <a:lstStyle/>
          <a:p>
            <a:r>
              <a:rPr lang="en-US" dirty="0"/>
              <a:t>Every Friday, Honey Pot is given to the table of students that exhibit the most respectful, responsible, and safe behaviors in the cafeteria for that week</a:t>
            </a:r>
          </a:p>
          <a:p>
            <a:r>
              <a:rPr lang="en-US" dirty="0"/>
              <a:t>Honey Pot displayed in the middle of their table for the following week</a:t>
            </a:r>
          </a:p>
        </p:txBody>
      </p:sp>
      <p:pic>
        <p:nvPicPr>
          <p:cNvPr id="4" name="Picture 4" descr="http://tablesnchairs.com/media/catalog/category/MTSO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946" y="4614693"/>
            <a:ext cx="3179463" cy="223092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http://bloximages.chicago2.vip.townnews.com/alligator.org/content/tncms/assets/v3/editorial/a/45/a458e0f4-5829-11e1-944a-0019bb2963f4/4f3c3a5f34d93.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161" y="4392676"/>
            <a:ext cx="852064" cy="9063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001551" y="6211669"/>
            <a:ext cx="1685249" cy="646331"/>
          </a:xfrm>
          <a:prstGeom prst="rect">
            <a:avLst/>
          </a:prstGeom>
          <a:noFill/>
        </p:spPr>
        <p:txBody>
          <a:bodyPr wrap="square" rtlCol="0">
            <a:spAutoFit/>
          </a:bodyPr>
          <a:lstStyle/>
          <a:p>
            <a:pPr algn="ctr"/>
            <a:r>
              <a:rPr lang="en-US" sz="1200" b="1" dirty="0">
                <a:latin typeface="+mj-lt"/>
                <a:cs typeface="Avenir Black Oblique"/>
              </a:rPr>
              <a:t>Example Honey Pot Award </a:t>
            </a:r>
          </a:p>
          <a:p>
            <a:pPr algn="ctr"/>
            <a:r>
              <a:rPr lang="en-US" sz="1200" b="1" dirty="0">
                <a:latin typeface="+mj-lt"/>
                <a:cs typeface="Avenir Black Oblique"/>
              </a:rPr>
              <a:t>on Cafeteria Table</a:t>
            </a:r>
          </a:p>
        </p:txBody>
      </p:sp>
    </p:spTree>
    <p:extLst>
      <p:ext uri="{BB962C8B-B14F-4D97-AF65-F5344CB8AC3E}">
        <p14:creationId xmlns:p14="http://schemas.microsoft.com/office/powerpoint/2010/main" val="4448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Consistent and Appropriate Response to Problem Behaviors</a:t>
            </a:r>
          </a:p>
        </p:txBody>
      </p:sp>
      <p:sp>
        <p:nvSpPr>
          <p:cNvPr id="4" name="8-Point Star 3"/>
          <p:cNvSpPr/>
          <p:nvPr/>
        </p:nvSpPr>
        <p:spPr>
          <a:xfrm>
            <a:off x="7178040" y="5731804"/>
            <a:ext cx="1965961" cy="1126196"/>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368576" y="5879403"/>
            <a:ext cx="1584888" cy="830997"/>
          </a:xfrm>
          <a:prstGeom prst="rect">
            <a:avLst/>
          </a:prstGeom>
          <a:noFill/>
        </p:spPr>
        <p:txBody>
          <a:bodyPr wrap="square" rtlCol="0">
            <a:spAutoFit/>
          </a:bodyPr>
          <a:lstStyle/>
          <a:p>
            <a:pPr algn="ctr"/>
            <a:r>
              <a:rPr lang="en-US" sz="1600" dirty="0"/>
              <a:t>Reference Activity #9 in Day 2 Workbook</a:t>
            </a:r>
          </a:p>
        </p:txBody>
      </p:sp>
      <p:pic>
        <p:nvPicPr>
          <p:cNvPr id="6" name="Picture 5" descr="Screen Shot 2016-05-03 at 9.4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30" y="1613267"/>
            <a:ext cx="3495591" cy="4343561"/>
          </a:xfrm>
          <a:prstGeom prst="rect">
            <a:avLst/>
          </a:prstGeom>
        </p:spPr>
      </p:pic>
      <p:pic>
        <p:nvPicPr>
          <p:cNvPr id="7" name="Picture 6" descr="Screen Shot 2016-05-03 at 9.46.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821" y="1638545"/>
            <a:ext cx="3679484" cy="4318283"/>
          </a:xfrm>
          <a:prstGeom prst="rect">
            <a:avLst/>
          </a:prstGeom>
        </p:spPr>
      </p:pic>
    </p:spTree>
    <p:extLst>
      <p:ext uri="{BB962C8B-B14F-4D97-AF65-F5344CB8AC3E}">
        <p14:creationId xmlns:p14="http://schemas.microsoft.com/office/powerpoint/2010/main" val="284009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Discipline Process Flowchart</a:t>
            </a:r>
          </a:p>
        </p:txBody>
      </p:sp>
      <p:sp>
        <p:nvSpPr>
          <p:cNvPr id="4" name="8-Point Star 3"/>
          <p:cNvSpPr/>
          <p:nvPr/>
        </p:nvSpPr>
        <p:spPr>
          <a:xfrm>
            <a:off x="6896747" y="5083444"/>
            <a:ext cx="2247254" cy="1774556"/>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29154" y="5432113"/>
            <a:ext cx="1782439" cy="1077218"/>
          </a:xfrm>
          <a:prstGeom prst="rect">
            <a:avLst/>
          </a:prstGeom>
          <a:noFill/>
        </p:spPr>
        <p:txBody>
          <a:bodyPr wrap="square" rtlCol="0">
            <a:spAutoFit/>
          </a:bodyPr>
          <a:lstStyle/>
          <a:p>
            <a:pPr algn="ctr"/>
            <a:r>
              <a:rPr lang="en-US" sz="1600" dirty="0"/>
              <a:t>Reference Activity #12 in Day 2 Workbook &amp; insert your flowchart</a:t>
            </a:r>
          </a:p>
        </p:txBody>
      </p:sp>
      <p:pic>
        <p:nvPicPr>
          <p:cNvPr id="8" name="Picture 7" descr="Example Discipline Flow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939" y="610549"/>
            <a:ext cx="5299364" cy="6858000"/>
          </a:xfrm>
          <a:prstGeom prst="rect">
            <a:avLst/>
          </a:prstGeom>
        </p:spPr>
      </p:pic>
    </p:spTree>
    <p:extLst>
      <p:ext uri="{BB962C8B-B14F-4D97-AF65-F5344CB8AC3E}">
        <p14:creationId xmlns:p14="http://schemas.microsoft.com/office/powerpoint/2010/main" val="173610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Discipline Referral Form</a:t>
            </a:r>
          </a:p>
        </p:txBody>
      </p:sp>
      <p:sp>
        <p:nvSpPr>
          <p:cNvPr id="4" name="8-Point Star 3"/>
          <p:cNvSpPr/>
          <p:nvPr/>
        </p:nvSpPr>
        <p:spPr>
          <a:xfrm>
            <a:off x="7025641" y="5151120"/>
            <a:ext cx="2118360" cy="1706880"/>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39001" y="5342840"/>
            <a:ext cx="1691639" cy="1323439"/>
          </a:xfrm>
          <a:prstGeom prst="rect">
            <a:avLst/>
          </a:prstGeom>
          <a:noFill/>
        </p:spPr>
        <p:txBody>
          <a:bodyPr wrap="square" rtlCol="0">
            <a:spAutoFit/>
          </a:bodyPr>
          <a:lstStyle/>
          <a:p>
            <a:pPr algn="ctr"/>
            <a:r>
              <a:rPr lang="en-US" sz="1600" dirty="0"/>
              <a:t>Reference Activity #13 in Day 2 Workbook &amp; insert your ODR form</a:t>
            </a:r>
          </a:p>
        </p:txBody>
      </p:sp>
      <p:graphicFrame>
        <p:nvGraphicFramePr>
          <p:cNvPr id="6" name="Object 5"/>
          <p:cNvGraphicFramePr>
            <a:graphicFrameLocks noChangeAspect="1"/>
          </p:cNvGraphicFramePr>
          <p:nvPr>
            <p:extLst>
              <p:ext uri="{D42A27DB-BD31-4B8C-83A1-F6EECF244321}">
                <p14:modId xmlns:p14="http://schemas.microsoft.com/office/powerpoint/2010/main" val="242187004"/>
              </p:ext>
            </p:extLst>
          </p:nvPr>
        </p:nvGraphicFramePr>
        <p:xfrm>
          <a:off x="2467262" y="1417639"/>
          <a:ext cx="4300103" cy="5065930"/>
        </p:xfrm>
        <a:graphic>
          <a:graphicData uri="http://schemas.openxmlformats.org/presentationml/2006/ole">
            <mc:AlternateContent xmlns:mc="http://schemas.openxmlformats.org/markup-compatibility/2006">
              <mc:Choice xmlns:v="urn:schemas-microsoft-com:vml" Requires="v">
                <p:oleObj spid="_x0000_s3111" name="Document" r:id="rId4" imgW="6057900" imgH="7137400" progId="Word.Document.12">
                  <p:embed/>
                </p:oleObj>
              </mc:Choice>
              <mc:Fallback>
                <p:oleObj name="Document" r:id="rId4" imgW="6057900" imgH="7137400" progId="Word.Document.12">
                  <p:embed/>
                  <p:pic>
                    <p:nvPicPr>
                      <p:cNvPr id="0" name=""/>
                      <p:cNvPicPr/>
                      <p:nvPr/>
                    </p:nvPicPr>
                    <p:blipFill>
                      <a:blip r:embed="rId5"/>
                      <a:stretch>
                        <a:fillRect/>
                      </a:stretch>
                    </p:blipFill>
                    <p:spPr>
                      <a:xfrm>
                        <a:off x="2467262" y="1417639"/>
                        <a:ext cx="4300103" cy="5065930"/>
                      </a:xfrm>
                      <a:prstGeom prst="rect">
                        <a:avLst/>
                      </a:prstGeom>
                    </p:spPr>
                  </p:pic>
                </p:oleObj>
              </mc:Fallback>
            </mc:AlternateContent>
          </a:graphicData>
        </a:graphic>
      </p:graphicFrame>
    </p:spTree>
    <p:extLst>
      <p:ext uri="{BB962C8B-B14F-4D97-AF65-F5344CB8AC3E}">
        <p14:creationId xmlns:p14="http://schemas.microsoft.com/office/powerpoint/2010/main" val="56734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Notes on this Presentation</a:t>
            </a:r>
            <a:br>
              <a:rPr lang="en-US" dirty="0"/>
            </a:br>
            <a:r>
              <a:rPr lang="en-US" sz="2700" dirty="0"/>
              <a:t>(Delete this slide)</a:t>
            </a:r>
          </a:p>
        </p:txBody>
      </p:sp>
      <p:sp>
        <p:nvSpPr>
          <p:cNvPr id="3" name="Content Placeholder 2"/>
          <p:cNvSpPr>
            <a:spLocks noGrp="1"/>
          </p:cNvSpPr>
          <p:nvPr>
            <p:ph idx="1"/>
          </p:nvPr>
        </p:nvSpPr>
        <p:spPr/>
        <p:txBody>
          <a:bodyPr>
            <a:normAutofit fontScale="92500"/>
          </a:bodyPr>
          <a:lstStyle/>
          <a:p>
            <a:r>
              <a:rPr lang="en-US" dirty="0"/>
              <a:t>This is an example presentation to share the plan with your entire staff. </a:t>
            </a:r>
          </a:p>
          <a:p>
            <a:r>
              <a:rPr lang="en-US" dirty="0"/>
              <a:t>Use this as a model for your presentation and be sure to add elements such as your school logo. </a:t>
            </a:r>
          </a:p>
          <a:p>
            <a:r>
              <a:rPr lang="en-US" dirty="0"/>
              <a:t>The yellow reference boxes are reminders of the workbook activities that match the slide.</a:t>
            </a:r>
          </a:p>
          <a:p>
            <a:r>
              <a:rPr lang="en-US" dirty="0"/>
              <a:t>Remember, all information is in this presentation is only an example and should be changed to match what your team developed in training. </a:t>
            </a:r>
          </a:p>
        </p:txBody>
      </p:sp>
    </p:spTree>
    <p:extLst>
      <p:ext uri="{BB962C8B-B14F-4D97-AF65-F5344CB8AC3E}">
        <p14:creationId xmlns:p14="http://schemas.microsoft.com/office/powerpoint/2010/main" val="203897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Professional Development for Faculty and Staff		</a:t>
            </a:r>
          </a:p>
        </p:txBody>
      </p:sp>
      <p:sp>
        <p:nvSpPr>
          <p:cNvPr id="3" name="Content Placeholder 2"/>
          <p:cNvSpPr>
            <a:spLocks noGrp="1"/>
          </p:cNvSpPr>
          <p:nvPr>
            <p:ph idx="1"/>
          </p:nvPr>
        </p:nvSpPr>
        <p:spPr/>
        <p:txBody>
          <a:bodyPr/>
          <a:lstStyle/>
          <a:p>
            <a:r>
              <a:rPr lang="en-US" dirty="0"/>
              <a:t>Today’s RTI</a:t>
            </a:r>
            <a:r>
              <a:rPr lang="en-US" baseline="30000" dirty="0"/>
              <a:t>2</a:t>
            </a:r>
            <a:r>
              <a:rPr lang="en-US" dirty="0"/>
              <a:t>-B training during in-service </a:t>
            </a:r>
          </a:p>
          <a:p>
            <a:r>
              <a:rPr lang="en-US" dirty="0"/>
              <a:t>Updates on RTI</a:t>
            </a:r>
            <a:r>
              <a:rPr lang="en-US" baseline="30000" dirty="0"/>
              <a:t>2</a:t>
            </a:r>
            <a:r>
              <a:rPr lang="en-US" dirty="0"/>
              <a:t>-B at Faculty Meetings</a:t>
            </a:r>
          </a:p>
          <a:p>
            <a:r>
              <a:rPr lang="en-US" dirty="0"/>
              <a:t>School calendar shows RTI</a:t>
            </a:r>
            <a:r>
              <a:rPr lang="en-US" baseline="30000" dirty="0"/>
              <a:t>2</a:t>
            </a:r>
            <a:r>
              <a:rPr lang="en-US" dirty="0"/>
              <a:t>-B information</a:t>
            </a:r>
          </a:p>
          <a:p>
            <a:endParaRPr lang="en-US" dirty="0"/>
          </a:p>
        </p:txBody>
      </p:sp>
      <p:sp>
        <p:nvSpPr>
          <p:cNvPr id="4" name="8-Point Star 3"/>
          <p:cNvSpPr/>
          <p:nvPr/>
        </p:nvSpPr>
        <p:spPr>
          <a:xfrm>
            <a:off x="6858001" y="5120640"/>
            <a:ext cx="2286000" cy="1737360"/>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7081" y="5440680"/>
            <a:ext cx="1755774" cy="1077218"/>
          </a:xfrm>
          <a:prstGeom prst="rect">
            <a:avLst/>
          </a:prstGeom>
          <a:noFill/>
        </p:spPr>
        <p:txBody>
          <a:bodyPr wrap="square" rtlCol="0">
            <a:spAutoFit/>
          </a:bodyPr>
          <a:lstStyle/>
          <a:p>
            <a:pPr algn="ctr"/>
            <a:r>
              <a:rPr lang="en-US" sz="1600" dirty="0"/>
              <a:t>Reference Activity #21 in Day 2 Workbook &amp; insert PD plan</a:t>
            </a:r>
          </a:p>
        </p:txBody>
      </p:sp>
    </p:spTree>
    <p:extLst>
      <p:ext uri="{BB962C8B-B14F-4D97-AF65-F5344CB8AC3E}">
        <p14:creationId xmlns:p14="http://schemas.microsoft.com/office/powerpoint/2010/main" val="253693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Input Needed from Faculty and Staff		</a:t>
            </a:r>
          </a:p>
        </p:txBody>
      </p:sp>
      <p:sp>
        <p:nvSpPr>
          <p:cNvPr id="3" name="Content Placeholder 2"/>
          <p:cNvSpPr>
            <a:spLocks noGrp="1"/>
          </p:cNvSpPr>
          <p:nvPr>
            <p:ph idx="1"/>
          </p:nvPr>
        </p:nvSpPr>
        <p:spPr/>
        <p:txBody>
          <a:bodyPr/>
          <a:lstStyle/>
          <a:p>
            <a:r>
              <a:rPr lang="en-US" dirty="0"/>
              <a:t>Review the following materials in your folder:</a:t>
            </a:r>
          </a:p>
          <a:p>
            <a:pPr lvl="1"/>
            <a:r>
              <a:rPr lang="en-US" dirty="0"/>
              <a:t>Draft of Implementation Manual</a:t>
            </a:r>
          </a:p>
          <a:p>
            <a:pPr lvl="1"/>
            <a:r>
              <a:rPr lang="en-US" dirty="0"/>
              <a:t>Lesson Plans</a:t>
            </a:r>
          </a:p>
          <a:p>
            <a:pPr lvl="2"/>
            <a:r>
              <a:rPr lang="en-US" dirty="0"/>
              <a:t>Grade Level Chairs have already reviewed these and provided suggestions</a:t>
            </a:r>
          </a:p>
          <a:p>
            <a:pPr lvl="1"/>
            <a:r>
              <a:rPr lang="en-US" dirty="0"/>
              <a:t>Office-Managed </a:t>
            </a:r>
            <a:r>
              <a:rPr lang="en-US" dirty="0" err="1"/>
              <a:t>vs</a:t>
            </a:r>
            <a:r>
              <a:rPr lang="en-US" dirty="0"/>
              <a:t> Classroom-Managed Problem Behavior definitions, examples and non-examples</a:t>
            </a:r>
          </a:p>
          <a:p>
            <a:r>
              <a:rPr lang="en-US" dirty="0"/>
              <a:t>Please provide feedback through the online survey by Friday</a:t>
            </a:r>
          </a:p>
          <a:p>
            <a:endParaRPr lang="en-US" dirty="0"/>
          </a:p>
        </p:txBody>
      </p:sp>
      <p:sp>
        <p:nvSpPr>
          <p:cNvPr id="4" name="8-Point Star 3"/>
          <p:cNvSpPr/>
          <p:nvPr/>
        </p:nvSpPr>
        <p:spPr>
          <a:xfrm>
            <a:off x="6949441" y="5196840"/>
            <a:ext cx="2194560" cy="1661160"/>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14871" y="5418723"/>
            <a:ext cx="1700529" cy="1323439"/>
          </a:xfrm>
          <a:prstGeom prst="rect">
            <a:avLst/>
          </a:prstGeom>
          <a:noFill/>
        </p:spPr>
        <p:txBody>
          <a:bodyPr wrap="square" rtlCol="0">
            <a:spAutoFit/>
          </a:bodyPr>
          <a:lstStyle/>
          <a:p>
            <a:pPr algn="ctr"/>
            <a:r>
              <a:rPr lang="en-US" sz="1600" dirty="0"/>
              <a:t>Reference Activity #10 in Day 1 Workbook &amp; insert your plan for input</a:t>
            </a:r>
          </a:p>
        </p:txBody>
      </p:sp>
    </p:spTree>
    <p:extLst>
      <p:ext uri="{BB962C8B-B14F-4D97-AF65-F5344CB8AC3E}">
        <p14:creationId xmlns:p14="http://schemas.microsoft.com/office/powerpoint/2010/main" val="336290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Acknowledgement of Faculty and Staff Participation</a:t>
            </a:r>
          </a:p>
        </p:txBody>
      </p:sp>
      <p:sp>
        <p:nvSpPr>
          <p:cNvPr id="3" name="Content Placeholder 2"/>
          <p:cNvSpPr>
            <a:spLocks noGrp="1"/>
          </p:cNvSpPr>
          <p:nvPr>
            <p:ph idx="1"/>
          </p:nvPr>
        </p:nvSpPr>
        <p:spPr/>
        <p:txBody>
          <a:bodyPr>
            <a:normAutofit fontScale="70000" lnSpcReduction="20000"/>
          </a:bodyPr>
          <a:lstStyle/>
          <a:p>
            <a:r>
              <a:rPr lang="en-US" dirty="0"/>
              <a:t>Worker Bee Award</a:t>
            </a:r>
          </a:p>
          <a:p>
            <a:pPr lvl="1"/>
            <a:r>
              <a:rPr lang="en-US" dirty="0"/>
              <a:t>Poster displayed on classroom door of teacher (selected by Administrator and RTI</a:t>
            </a:r>
            <a:r>
              <a:rPr lang="en-US" baseline="30000" dirty="0"/>
              <a:t>2</a:t>
            </a:r>
            <a:r>
              <a:rPr lang="en-US" dirty="0"/>
              <a:t>-B School Team)</a:t>
            </a:r>
          </a:p>
          <a:p>
            <a:pPr lvl="1"/>
            <a:r>
              <a:rPr lang="en-US" dirty="0"/>
              <a:t>Staff are given the award for doing an exceptional job teaching/re-teaching expectations and acknowledging students with Bramble Bucks</a:t>
            </a:r>
          </a:p>
          <a:p>
            <a:r>
              <a:rPr lang="en-US" dirty="0"/>
              <a:t>Raffles</a:t>
            </a:r>
          </a:p>
          <a:p>
            <a:pPr lvl="1"/>
            <a:r>
              <a:rPr lang="en-US" dirty="0"/>
              <a:t>After the school-wide celebration, Bramble Bucks are removed from the Beehive and placed in a box</a:t>
            </a:r>
          </a:p>
          <a:p>
            <a:pPr lvl="1"/>
            <a:r>
              <a:rPr lang="en-US" dirty="0"/>
              <a:t>Bramble Bucks will be drawn from the box at the next faculty meeting, and the teacher listed on the Bramble Buck will win a prize</a:t>
            </a:r>
          </a:p>
          <a:p>
            <a:r>
              <a:rPr lang="en-US" dirty="0"/>
              <a:t>Beekeeper Breakfast</a:t>
            </a:r>
          </a:p>
          <a:p>
            <a:pPr lvl="1"/>
            <a:r>
              <a:rPr lang="en-US" dirty="0"/>
              <a:t>Quarterly appreciation breakfasts hosted by RTI</a:t>
            </a:r>
            <a:r>
              <a:rPr lang="en-US" baseline="30000" dirty="0"/>
              <a:t>2</a:t>
            </a:r>
            <a:r>
              <a:rPr lang="en-US" dirty="0"/>
              <a:t>-B School Team and PTO</a:t>
            </a:r>
          </a:p>
          <a:p>
            <a:pPr lvl="1"/>
            <a:r>
              <a:rPr lang="en-US" dirty="0"/>
              <a:t>Our way of saying thank you for implementing RTI</a:t>
            </a:r>
            <a:r>
              <a:rPr lang="en-US" baseline="30000" dirty="0"/>
              <a:t>2</a:t>
            </a:r>
            <a:r>
              <a:rPr lang="en-US" dirty="0"/>
              <a:t>-B</a:t>
            </a:r>
          </a:p>
        </p:txBody>
      </p:sp>
      <p:sp>
        <p:nvSpPr>
          <p:cNvPr id="4" name="8-Point Star 3"/>
          <p:cNvSpPr/>
          <p:nvPr/>
        </p:nvSpPr>
        <p:spPr>
          <a:xfrm>
            <a:off x="6675120" y="5238427"/>
            <a:ext cx="2468881" cy="1619573"/>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18865" y="5386493"/>
            <a:ext cx="1781390" cy="1323439"/>
          </a:xfrm>
          <a:prstGeom prst="rect">
            <a:avLst/>
          </a:prstGeom>
          <a:noFill/>
        </p:spPr>
        <p:txBody>
          <a:bodyPr wrap="square" rtlCol="0">
            <a:spAutoFit/>
          </a:bodyPr>
          <a:lstStyle/>
          <a:p>
            <a:pPr algn="ctr"/>
            <a:r>
              <a:rPr lang="en-US" sz="1600" dirty="0"/>
              <a:t>Reference Activity #18 in Day 2 Workbook &amp; insert plan to acknowledge staff</a:t>
            </a:r>
          </a:p>
        </p:txBody>
      </p:sp>
    </p:spTree>
    <p:extLst>
      <p:ext uri="{BB962C8B-B14F-4D97-AF65-F5344CB8AC3E}">
        <p14:creationId xmlns:p14="http://schemas.microsoft.com/office/powerpoint/2010/main" val="240009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Involvement of Families and Community</a:t>
            </a:r>
          </a:p>
        </p:txBody>
      </p:sp>
      <p:sp>
        <p:nvSpPr>
          <p:cNvPr id="3" name="Content Placeholder 2"/>
          <p:cNvSpPr>
            <a:spLocks noGrp="1"/>
          </p:cNvSpPr>
          <p:nvPr>
            <p:ph idx="1"/>
          </p:nvPr>
        </p:nvSpPr>
        <p:spPr/>
        <p:txBody>
          <a:bodyPr>
            <a:normAutofit fontScale="92500" lnSpcReduction="20000"/>
          </a:bodyPr>
          <a:lstStyle/>
          <a:p>
            <a:r>
              <a:rPr lang="en-US" dirty="0"/>
              <a:t>Busy Bees</a:t>
            </a:r>
          </a:p>
          <a:p>
            <a:pPr lvl="1"/>
            <a:r>
              <a:rPr lang="en-US" dirty="0"/>
              <a:t>Bulletin board in the front office will display names and pictures of community groups and family members who have helped with RTI</a:t>
            </a:r>
            <a:r>
              <a:rPr lang="en-US" baseline="30000" dirty="0"/>
              <a:t>2</a:t>
            </a:r>
            <a:r>
              <a:rPr lang="en-US" dirty="0"/>
              <a:t>-B with a large “thank you” sign</a:t>
            </a:r>
          </a:p>
          <a:p>
            <a:r>
              <a:rPr lang="en-US" dirty="0"/>
              <a:t>School Website</a:t>
            </a:r>
          </a:p>
          <a:p>
            <a:pPr lvl="1"/>
            <a:r>
              <a:rPr lang="en-US" dirty="0"/>
              <a:t>Running banner to highlight participation from community and family members</a:t>
            </a:r>
          </a:p>
          <a:p>
            <a:r>
              <a:rPr lang="en-US" dirty="0"/>
              <a:t>Thanking Members of our Beehive</a:t>
            </a:r>
          </a:p>
          <a:p>
            <a:pPr lvl="1"/>
            <a:r>
              <a:rPr lang="en-US" dirty="0"/>
              <a:t>Annual celebratory event at the end of the year </a:t>
            </a:r>
          </a:p>
          <a:p>
            <a:pPr lvl="1"/>
            <a:r>
              <a:rPr lang="en-US" dirty="0"/>
              <a:t>Family and community members invited</a:t>
            </a:r>
          </a:p>
          <a:p>
            <a:endParaRPr lang="en-US" dirty="0"/>
          </a:p>
        </p:txBody>
      </p:sp>
      <p:sp>
        <p:nvSpPr>
          <p:cNvPr id="4" name="8-Point Star 3"/>
          <p:cNvSpPr/>
          <p:nvPr/>
        </p:nvSpPr>
        <p:spPr>
          <a:xfrm>
            <a:off x="6537961" y="5135880"/>
            <a:ext cx="2606040" cy="1722120"/>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797041" y="5587554"/>
            <a:ext cx="2120900" cy="1077218"/>
          </a:xfrm>
          <a:prstGeom prst="rect">
            <a:avLst/>
          </a:prstGeom>
          <a:noFill/>
        </p:spPr>
        <p:txBody>
          <a:bodyPr wrap="square" rtlCol="0">
            <a:spAutoFit/>
          </a:bodyPr>
          <a:lstStyle/>
          <a:p>
            <a:pPr algn="ctr"/>
            <a:r>
              <a:rPr lang="en-US" sz="1600" dirty="0"/>
              <a:t>Reference Activity #18 in Day 2 Workbook and insert plan to acknowledge families</a:t>
            </a:r>
          </a:p>
        </p:txBody>
      </p:sp>
    </p:spTree>
    <p:extLst>
      <p:ext uri="{BB962C8B-B14F-4D97-AF65-F5344CB8AC3E}">
        <p14:creationId xmlns:p14="http://schemas.microsoft.com/office/powerpoint/2010/main" val="425274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Decision Making</a:t>
            </a:r>
          </a:p>
        </p:txBody>
      </p:sp>
      <p:sp>
        <p:nvSpPr>
          <p:cNvPr id="5" name="Content Placeholder 4"/>
          <p:cNvSpPr>
            <a:spLocks noGrp="1"/>
          </p:cNvSpPr>
          <p:nvPr>
            <p:ph idx="1"/>
          </p:nvPr>
        </p:nvSpPr>
        <p:spPr>
          <a:xfrm>
            <a:off x="457200" y="1306576"/>
            <a:ext cx="8229600" cy="4819587"/>
          </a:xfrm>
        </p:spPr>
        <p:txBody>
          <a:bodyPr>
            <a:normAutofit/>
          </a:bodyPr>
          <a:lstStyle/>
          <a:p>
            <a:r>
              <a:rPr lang="en-US" sz="2400" dirty="0"/>
              <a:t>RTI</a:t>
            </a:r>
            <a:r>
              <a:rPr lang="en-US" sz="2400" baseline="30000" dirty="0"/>
              <a:t>2</a:t>
            </a:r>
            <a:r>
              <a:rPr lang="en-US" sz="2400" dirty="0"/>
              <a:t>-B Team will review data at every meeting</a:t>
            </a:r>
          </a:p>
          <a:p>
            <a:r>
              <a:rPr lang="en-US" sz="2400" dirty="0"/>
              <a:t>Data will also be shared at faculty meetings</a:t>
            </a:r>
          </a:p>
          <a:p>
            <a:r>
              <a:rPr lang="en-US" sz="2400" dirty="0"/>
              <a:t>More information regarding the specific tools will be shared at a later date</a:t>
            </a:r>
          </a:p>
          <a:p>
            <a:r>
              <a:rPr lang="en-US" sz="2400" dirty="0"/>
              <a:t>Data collection plan outlines Tier I data </a:t>
            </a:r>
          </a:p>
        </p:txBody>
      </p:sp>
      <p:sp>
        <p:nvSpPr>
          <p:cNvPr id="8" name="8-Point Star 7"/>
          <p:cNvSpPr/>
          <p:nvPr/>
        </p:nvSpPr>
        <p:spPr>
          <a:xfrm>
            <a:off x="7223125" y="5302250"/>
            <a:ext cx="1920875" cy="1555750"/>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373937" y="5541516"/>
            <a:ext cx="1619249" cy="1077218"/>
          </a:xfrm>
          <a:prstGeom prst="rect">
            <a:avLst/>
          </a:prstGeom>
          <a:noFill/>
        </p:spPr>
        <p:txBody>
          <a:bodyPr wrap="square" rtlCol="0">
            <a:spAutoFit/>
          </a:bodyPr>
          <a:lstStyle/>
          <a:p>
            <a:pPr algn="ctr"/>
            <a:r>
              <a:rPr lang="en-US" sz="1600" dirty="0"/>
              <a:t>Reference Activity #15 in Day 2 Workbook and insert table</a:t>
            </a:r>
          </a:p>
        </p:txBody>
      </p:sp>
      <p:sp>
        <p:nvSpPr>
          <p:cNvPr id="7" name="Rectangle 2"/>
          <p:cNvSpPr>
            <a:spLocks noChangeArrowheads="1"/>
          </p:cNvSpPr>
          <p:nvPr/>
        </p:nvSpPr>
        <p:spPr bwMode="auto">
          <a:xfrm>
            <a:off x="2176463" y="1501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a:picLocks noChangeAspect="1"/>
          </p:cNvPicPr>
          <p:nvPr/>
        </p:nvPicPr>
        <p:blipFill>
          <a:blip r:embed="rId3"/>
          <a:stretch>
            <a:fillRect/>
          </a:stretch>
        </p:blipFill>
        <p:spPr>
          <a:xfrm>
            <a:off x="3116897" y="3554512"/>
            <a:ext cx="2945130" cy="3176488"/>
          </a:xfrm>
          <a:prstGeom prst="rect">
            <a:avLst/>
          </a:prstGeom>
        </p:spPr>
      </p:pic>
    </p:spTree>
    <p:extLst>
      <p:ext uri="{BB962C8B-B14F-4D97-AF65-F5344CB8AC3E}">
        <p14:creationId xmlns:p14="http://schemas.microsoft.com/office/powerpoint/2010/main" val="413766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a:stretch>
            <a:fillRect/>
          </a:stretch>
        </p:blipFill>
        <p:spPr>
          <a:xfrm>
            <a:off x="2633985" y="1931337"/>
            <a:ext cx="3876029" cy="3858802"/>
          </a:xfrm>
          <a:prstGeom prst="rect">
            <a:avLst/>
          </a:prstGeom>
        </p:spPr>
      </p:pic>
    </p:spTree>
    <p:extLst>
      <p:ext uri="{BB962C8B-B14F-4D97-AF65-F5344CB8AC3E}">
        <p14:creationId xmlns:p14="http://schemas.microsoft.com/office/powerpoint/2010/main" val="12101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Materials in your RTI</a:t>
            </a:r>
            <a:r>
              <a:rPr lang="en-US" baseline="30000" dirty="0"/>
              <a:t>2</a:t>
            </a:r>
            <a:r>
              <a:rPr lang="en-US" dirty="0"/>
              <a:t>-B Folder</a:t>
            </a:r>
          </a:p>
        </p:txBody>
      </p:sp>
      <p:sp>
        <p:nvSpPr>
          <p:cNvPr id="4" name="Content Placeholder 3"/>
          <p:cNvSpPr>
            <a:spLocks noGrp="1"/>
          </p:cNvSpPr>
          <p:nvPr>
            <p:ph idx="1"/>
          </p:nvPr>
        </p:nvSpPr>
        <p:spPr/>
        <p:txBody>
          <a:bodyPr/>
          <a:lstStyle/>
          <a:p>
            <a:r>
              <a:rPr lang="en-US" dirty="0"/>
              <a:t>Implementation Manual</a:t>
            </a:r>
          </a:p>
          <a:p>
            <a:pPr lvl="1"/>
            <a:r>
              <a:rPr lang="en-US" dirty="0"/>
              <a:t>Includes more detailed information on every aspect of the plan</a:t>
            </a:r>
          </a:p>
          <a:p>
            <a:r>
              <a:rPr lang="en-US" dirty="0"/>
              <a:t>School Calendar</a:t>
            </a:r>
          </a:p>
          <a:p>
            <a:r>
              <a:rPr lang="en-US" dirty="0"/>
              <a:t>Lesson Plans</a:t>
            </a:r>
          </a:p>
          <a:p>
            <a:r>
              <a:rPr lang="en-US" dirty="0"/>
              <a:t>Posters for your room</a:t>
            </a:r>
          </a:p>
        </p:txBody>
      </p:sp>
      <p:sp>
        <p:nvSpPr>
          <p:cNvPr id="5" name="Regular Pentagon 4"/>
          <p:cNvSpPr/>
          <p:nvPr/>
        </p:nvSpPr>
        <p:spPr>
          <a:xfrm>
            <a:off x="5005953" y="2944679"/>
            <a:ext cx="3680848" cy="3607346"/>
          </a:xfrm>
          <a:prstGeom prst="pentagon">
            <a:avLst/>
          </a:prstGeom>
          <a:solidFill>
            <a:schemeClr val="accent3">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62133" y="4034259"/>
            <a:ext cx="2968487" cy="1754326"/>
          </a:xfrm>
          <a:prstGeom prst="rect">
            <a:avLst/>
          </a:prstGeom>
          <a:noFill/>
        </p:spPr>
        <p:txBody>
          <a:bodyPr wrap="square" rtlCol="0">
            <a:spAutoFit/>
          </a:bodyPr>
          <a:lstStyle/>
          <a:p>
            <a:pPr algn="ctr"/>
            <a:r>
              <a:rPr lang="en-US" dirty="0"/>
              <a:t>Provide the entire staff with folders (paper or electronic) of all the information they need. ***Delete this shape/text box before presenting***</a:t>
            </a:r>
          </a:p>
        </p:txBody>
      </p:sp>
    </p:spTree>
    <p:extLst>
      <p:ext uri="{BB962C8B-B14F-4D97-AF65-F5344CB8AC3E}">
        <p14:creationId xmlns:p14="http://schemas.microsoft.com/office/powerpoint/2010/main" val="156516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RTI</a:t>
            </a:r>
            <a:r>
              <a:rPr lang="en-US" baseline="30000" dirty="0"/>
              <a:t>2</a:t>
            </a:r>
            <a:r>
              <a:rPr lang="en-US" dirty="0"/>
              <a:t>-B Definition</a:t>
            </a:r>
          </a:p>
        </p:txBody>
      </p:sp>
      <p:sp>
        <p:nvSpPr>
          <p:cNvPr id="3" name="Content Placeholder 2"/>
          <p:cNvSpPr>
            <a:spLocks noGrp="1"/>
          </p:cNvSpPr>
          <p:nvPr>
            <p:ph idx="1"/>
          </p:nvPr>
        </p:nvSpPr>
        <p:spPr/>
        <p:txBody>
          <a:bodyPr/>
          <a:lstStyle/>
          <a:p>
            <a:pPr marL="0" indent="0" algn="ctr">
              <a:buNone/>
            </a:pPr>
            <a:r>
              <a:rPr lang="en-US" sz="2800" dirty="0"/>
              <a:t>Response to Instruction and Intervention for Behavior (RTI</a:t>
            </a:r>
            <a:r>
              <a:rPr lang="en-US" sz="2800" baseline="30000" dirty="0"/>
              <a:t>2</a:t>
            </a:r>
            <a:r>
              <a:rPr lang="en-US" sz="2800" dirty="0"/>
              <a:t>-B) is a systems approach to help districts, schools, staff, parents, and students align social and behavioral supports into one sustainable and effective multi-tiered, problem-solving framework.</a:t>
            </a:r>
          </a:p>
          <a:p>
            <a:pPr marL="0" indent="0">
              <a:buNone/>
            </a:pPr>
            <a:endParaRPr lang="en-US" dirty="0"/>
          </a:p>
        </p:txBody>
      </p:sp>
      <p:pic>
        <p:nvPicPr>
          <p:cNvPr id="4" name="Picture 3"/>
          <p:cNvPicPr>
            <a:picLocks noChangeAspect="1"/>
          </p:cNvPicPr>
          <p:nvPr/>
        </p:nvPicPr>
        <p:blipFill>
          <a:blip r:embed="rId3"/>
          <a:stretch>
            <a:fillRect/>
          </a:stretch>
        </p:blipFill>
        <p:spPr>
          <a:xfrm>
            <a:off x="1012420" y="4259696"/>
            <a:ext cx="7174381" cy="1866467"/>
          </a:xfrm>
          <a:prstGeom prst="rect">
            <a:avLst/>
          </a:prstGeom>
        </p:spPr>
      </p:pic>
      <p:cxnSp>
        <p:nvCxnSpPr>
          <p:cNvPr id="6" name="Straight Connector 5"/>
          <p:cNvCxnSpPr/>
          <p:nvPr/>
        </p:nvCxnSpPr>
        <p:spPr>
          <a:xfrm>
            <a:off x="5393410" y="2913681"/>
            <a:ext cx="31771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880820" y="3360549"/>
            <a:ext cx="1412929"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7266122" y="3347634"/>
            <a:ext cx="920679" cy="129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96698" y="3779004"/>
            <a:ext cx="5269424" cy="2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05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RTI</a:t>
            </a:r>
            <a:r>
              <a:rPr lang="en-US" baseline="30000" dirty="0"/>
              <a:t>2</a:t>
            </a:r>
            <a:r>
              <a:rPr lang="en-US" dirty="0"/>
              <a:t>-B Overview</a:t>
            </a:r>
            <a:br>
              <a:rPr lang="en-US" dirty="0"/>
            </a:br>
            <a:r>
              <a:rPr lang="en-US" sz="3100" dirty="0"/>
              <a:t>(Response to Instruction and Intervention for Behavior)</a:t>
            </a:r>
          </a:p>
        </p:txBody>
      </p:sp>
      <p:pic>
        <p:nvPicPr>
          <p:cNvPr id="4" name="RTI2_triangle-transparent.png"/>
          <p:cNvPicPr/>
          <p:nvPr/>
        </p:nvPicPr>
        <p:blipFill>
          <a:blip r:embed="rId3">
            <a:extLst/>
          </a:blip>
          <a:stretch>
            <a:fillRect/>
          </a:stretch>
        </p:blipFill>
        <p:spPr>
          <a:xfrm>
            <a:off x="1937288" y="1417638"/>
            <a:ext cx="4928461" cy="4925377"/>
          </a:xfrm>
          <a:prstGeom prst="rect">
            <a:avLst/>
          </a:prstGeom>
          <a:ln w="12700">
            <a:miter lim="400000"/>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815291" y="6343015"/>
            <a:ext cx="798830" cy="433705"/>
          </a:xfrm>
          <a:prstGeom prst="rect">
            <a:avLst/>
          </a:prstGeom>
        </p:spPr>
      </p:pic>
    </p:spTree>
    <p:extLst>
      <p:ext uri="{BB962C8B-B14F-4D97-AF65-F5344CB8AC3E}">
        <p14:creationId xmlns:p14="http://schemas.microsoft.com/office/powerpoint/2010/main" val="67168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RTI</a:t>
            </a:r>
            <a:r>
              <a:rPr lang="en-US" baseline="30000" dirty="0"/>
              <a:t>2</a:t>
            </a:r>
            <a:r>
              <a:rPr lang="en-US" dirty="0"/>
              <a:t>-B School Team at Tier I Training</a:t>
            </a:r>
          </a:p>
        </p:txBody>
      </p:sp>
      <p:sp>
        <p:nvSpPr>
          <p:cNvPr id="3" name="Content Placeholder 2"/>
          <p:cNvSpPr>
            <a:spLocks noGrp="1"/>
          </p:cNvSpPr>
          <p:nvPr>
            <p:ph idx="1"/>
          </p:nvPr>
        </p:nvSpPr>
        <p:spPr/>
        <p:txBody>
          <a:bodyPr>
            <a:normAutofit/>
          </a:bodyPr>
          <a:lstStyle/>
          <a:p>
            <a:r>
              <a:rPr lang="en-US" dirty="0"/>
              <a:t>Attended Tier I Training over two days </a:t>
            </a:r>
          </a:p>
          <a:p>
            <a:r>
              <a:rPr lang="en-US" dirty="0"/>
              <a:t>Developed a draft for our Tier I implementation plan this year</a:t>
            </a:r>
          </a:p>
          <a:p>
            <a:r>
              <a:rPr lang="en-US" dirty="0"/>
              <a:t>Focused on:</a:t>
            </a:r>
          </a:p>
          <a:p>
            <a:pPr lvl="1"/>
            <a:r>
              <a:rPr lang="en-US" dirty="0"/>
              <a:t>Providing supports for ALL students and staff</a:t>
            </a:r>
          </a:p>
          <a:p>
            <a:pPr lvl="1"/>
            <a:r>
              <a:rPr lang="en-US" dirty="0"/>
              <a:t>Building relationships</a:t>
            </a:r>
          </a:p>
          <a:p>
            <a:pPr lvl="1"/>
            <a:r>
              <a:rPr lang="en-US" dirty="0"/>
              <a:t>Improving School Culture and Climate</a:t>
            </a:r>
          </a:p>
          <a:p>
            <a:r>
              <a:rPr lang="en-US" dirty="0"/>
              <a:t>Need your input!</a:t>
            </a:r>
          </a:p>
        </p:txBody>
      </p:sp>
    </p:spTree>
    <p:extLst>
      <p:ext uri="{BB962C8B-B14F-4D97-AF65-F5344CB8AC3E}">
        <p14:creationId xmlns:p14="http://schemas.microsoft.com/office/powerpoint/2010/main" val="266660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Benefits of RTI</a:t>
            </a:r>
            <a:r>
              <a:rPr lang="en-US" baseline="30000" dirty="0"/>
              <a:t>2</a:t>
            </a:r>
            <a:r>
              <a:rPr lang="en-US" dirty="0"/>
              <a:t>-B in Schools</a:t>
            </a:r>
          </a:p>
        </p:txBody>
      </p:sp>
      <p:pic>
        <p:nvPicPr>
          <p:cNvPr id="5" name="Picture 4"/>
          <p:cNvPicPr/>
          <p:nvPr/>
        </p:nvPicPr>
        <p:blipFill rotWithShape="1">
          <a:blip r:embed="rId3">
            <a:extLst>
              <a:ext uri="{28A0092B-C50C-407E-A947-70E740481C1C}">
                <a14:useLocalDpi xmlns:a14="http://schemas.microsoft.com/office/drawing/2010/main" val="0"/>
              </a:ext>
            </a:extLst>
          </a:blip>
          <a:srcRect t="18258"/>
          <a:stretch/>
        </p:blipFill>
        <p:spPr bwMode="auto">
          <a:xfrm>
            <a:off x="1190625" y="1988819"/>
            <a:ext cx="6762750" cy="3964306"/>
          </a:xfrm>
          <a:prstGeom prst="rect">
            <a:avLst/>
          </a:prstGeom>
          <a:noFill/>
          <a:ln>
            <a:noFill/>
          </a:ln>
          <a:extLst>
            <a:ext uri="{53640926-AAD7-44d8-BBD7-CCE9431645EC}">
              <a14:shadowObscured xmlns:a14="http://schemas.microsoft.com/office/drawing/2010/main" xmlns=""/>
            </a:ext>
          </a:extLst>
        </p:spPr>
      </p:pic>
      <p:sp>
        <p:nvSpPr>
          <p:cNvPr id="6" name="TextBox 5"/>
          <p:cNvSpPr txBox="1"/>
          <p:nvPr/>
        </p:nvSpPr>
        <p:spPr>
          <a:xfrm>
            <a:off x="6508750" y="6477000"/>
            <a:ext cx="2635250" cy="381000"/>
          </a:xfrm>
          <a:prstGeom prst="rect">
            <a:avLst/>
          </a:prstGeom>
          <a:noFill/>
        </p:spPr>
        <p:txBody>
          <a:bodyPr wrap="square" rtlCol="0">
            <a:spAutoFit/>
          </a:bodyPr>
          <a:lstStyle/>
          <a:p>
            <a:r>
              <a:rPr lang="en-US" dirty="0"/>
              <a:t>(Horner et. al., 2014)</a:t>
            </a:r>
          </a:p>
        </p:txBody>
      </p:sp>
    </p:spTree>
    <p:extLst>
      <p:ext uri="{BB962C8B-B14F-4D97-AF65-F5344CB8AC3E}">
        <p14:creationId xmlns:p14="http://schemas.microsoft.com/office/powerpoint/2010/main" val="363656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Vision, Mission, Purpose</a:t>
            </a:r>
          </a:p>
        </p:txBody>
      </p:sp>
      <p:sp>
        <p:nvSpPr>
          <p:cNvPr id="3" name="Content Placeholder 2"/>
          <p:cNvSpPr>
            <a:spLocks noGrp="1"/>
          </p:cNvSpPr>
          <p:nvPr>
            <p:ph idx="1"/>
          </p:nvPr>
        </p:nvSpPr>
        <p:spPr>
          <a:noFill/>
        </p:spPr>
        <p:txBody>
          <a:bodyPr>
            <a:normAutofit/>
          </a:bodyPr>
          <a:lstStyle/>
          <a:p>
            <a:pPr marL="0" indent="0" algn="ctr">
              <a:buNone/>
            </a:pPr>
            <a:endParaRPr lang="en-US" sz="2400" dirty="0"/>
          </a:p>
          <a:p>
            <a:pPr marL="0" indent="0" algn="ctr">
              <a:buNone/>
            </a:pPr>
            <a:r>
              <a:rPr lang="en-US" sz="2400" dirty="0"/>
              <a:t>The purpose of our RTI</a:t>
            </a:r>
            <a:r>
              <a:rPr lang="en-US" sz="2400" baseline="30000" dirty="0"/>
              <a:t>2</a:t>
            </a:r>
            <a:r>
              <a:rPr lang="en-US" sz="2400" dirty="0"/>
              <a:t>-B Team is to help develop a school-wide plan to improve school climate for all students, staff, and families. We will encourage building relationships between all stakeholders and will use input to when creating and modifying our plan to make sure all voices are heard.</a:t>
            </a:r>
          </a:p>
          <a:p>
            <a:endParaRPr lang="en-US" dirty="0">
              <a:solidFill>
                <a:srgbClr val="000000"/>
              </a:solidFill>
            </a:endParaRPr>
          </a:p>
        </p:txBody>
      </p:sp>
      <p:sp>
        <p:nvSpPr>
          <p:cNvPr id="4" name="8-Point Star 3"/>
          <p:cNvSpPr/>
          <p:nvPr/>
        </p:nvSpPr>
        <p:spPr>
          <a:xfrm>
            <a:off x="6369803" y="4463512"/>
            <a:ext cx="2774197" cy="2394488"/>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749602" y="5139750"/>
            <a:ext cx="2014597" cy="1077218"/>
          </a:xfrm>
          <a:prstGeom prst="rect">
            <a:avLst/>
          </a:prstGeom>
          <a:noFill/>
        </p:spPr>
        <p:txBody>
          <a:bodyPr wrap="square" rtlCol="0">
            <a:spAutoFit/>
          </a:bodyPr>
          <a:lstStyle/>
          <a:p>
            <a:pPr algn="ctr"/>
            <a:r>
              <a:rPr lang="en-US" sz="1600" dirty="0"/>
              <a:t>Reference Activity #2 in Day 1 Workbook</a:t>
            </a:r>
          </a:p>
          <a:p>
            <a:pPr algn="ctr"/>
            <a:r>
              <a:rPr lang="en-US" sz="1600" dirty="0"/>
              <a:t>&amp; insert your school’s statement</a:t>
            </a:r>
          </a:p>
        </p:txBody>
      </p:sp>
      <p:pic>
        <p:nvPicPr>
          <p:cNvPr id="7" name="Picture 6"/>
          <p:cNvPicPr>
            <a:picLocks noChangeAspect="1"/>
          </p:cNvPicPr>
          <p:nvPr/>
        </p:nvPicPr>
        <p:blipFill>
          <a:blip r:embed="rId3"/>
          <a:stretch>
            <a:fillRect/>
          </a:stretch>
        </p:blipFill>
        <p:spPr>
          <a:xfrm>
            <a:off x="3791247" y="4055134"/>
            <a:ext cx="1735117" cy="2494231"/>
          </a:xfrm>
          <a:prstGeom prst="rect">
            <a:avLst/>
          </a:prstGeom>
        </p:spPr>
      </p:pic>
    </p:spTree>
    <p:extLst>
      <p:ext uri="{BB962C8B-B14F-4D97-AF65-F5344CB8AC3E}">
        <p14:creationId xmlns:p14="http://schemas.microsoft.com/office/powerpoint/2010/main" val="144467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RTI</a:t>
            </a:r>
            <a:r>
              <a:rPr lang="en-US" baseline="30000" dirty="0"/>
              <a:t>2</a:t>
            </a:r>
            <a:r>
              <a:rPr lang="en-US" dirty="0"/>
              <a:t>-B School Team</a:t>
            </a:r>
          </a:p>
        </p:txBody>
      </p:sp>
      <p:sp>
        <p:nvSpPr>
          <p:cNvPr id="3" name="Content Placeholder 2"/>
          <p:cNvSpPr>
            <a:spLocks noGrp="1"/>
          </p:cNvSpPr>
          <p:nvPr>
            <p:ph idx="1"/>
          </p:nvPr>
        </p:nvSpPr>
        <p:spPr/>
        <p:txBody>
          <a:bodyPr/>
          <a:lstStyle/>
          <a:p>
            <a:r>
              <a:rPr lang="en-US" dirty="0"/>
              <a:t>Meets on the 2</a:t>
            </a:r>
            <a:r>
              <a:rPr lang="en-US" baseline="30000" dirty="0"/>
              <a:t>nd</a:t>
            </a:r>
            <a:r>
              <a:rPr lang="en-US" dirty="0"/>
              <a:t> Thursday of every month</a:t>
            </a:r>
          </a:p>
          <a:p>
            <a:r>
              <a:rPr lang="en-US" dirty="0"/>
              <a:t>Please feel free to contact any member with comments, questions, or feedback</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3421761"/>
              </p:ext>
            </p:extLst>
          </p:nvPr>
        </p:nvGraphicFramePr>
        <p:xfrm>
          <a:off x="2190750" y="3524250"/>
          <a:ext cx="4508500" cy="2966720"/>
        </p:xfrm>
        <a:graphic>
          <a:graphicData uri="http://schemas.openxmlformats.org/drawingml/2006/table">
            <a:tbl>
              <a:tblPr firstRow="1" bandRow="1">
                <a:tableStyleId>{5C22544A-7EE6-4342-B048-85BDC9FD1C3A}</a:tableStyleId>
              </a:tblPr>
              <a:tblGrid>
                <a:gridCol w="2063750">
                  <a:extLst>
                    <a:ext uri="{9D8B030D-6E8A-4147-A177-3AD203B41FA5}">
                      <a16:colId xmlns:a16="http://schemas.microsoft.com/office/drawing/2014/main" val="20000"/>
                    </a:ext>
                  </a:extLst>
                </a:gridCol>
                <a:gridCol w="2444750">
                  <a:extLst>
                    <a:ext uri="{9D8B030D-6E8A-4147-A177-3AD203B41FA5}">
                      <a16:colId xmlns:a16="http://schemas.microsoft.com/office/drawing/2014/main" val="20001"/>
                    </a:ext>
                  </a:extLst>
                </a:gridCol>
              </a:tblGrid>
              <a:tr h="370840">
                <a:tc>
                  <a:txBody>
                    <a:bodyPr/>
                    <a:lstStyle/>
                    <a:p>
                      <a:pPr algn="ctr"/>
                      <a:r>
                        <a:rPr lang="en-US" dirty="0">
                          <a:solidFill>
                            <a:srgbClr val="000000"/>
                          </a:solidFill>
                        </a:rPr>
                        <a:t>Team Member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dirty="0">
                          <a:solidFill>
                            <a:srgbClr val="000000"/>
                          </a:solidFill>
                        </a:rPr>
                        <a:t>Team</a:t>
                      </a:r>
                      <a:r>
                        <a:rPr lang="en-US" baseline="0" dirty="0">
                          <a:solidFill>
                            <a:srgbClr val="000000"/>
                          </a:solidFill>
                        </a:rPr>
                        <a:t> Role</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r>
                        <a:rPr lang="en-US" dirty="0"/>
                        <a:t>Kyle Jonas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Facilitator,</a:t>
                      </a:r>
                      <a:r>
                        <a:rPr lang="en-US" baseline="0" dirty="0"/>
                        <a:t> Team Lead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840">
                <a:tc>
                  <a:txBody>
                    <a:bodyPr/>
                    <a:lstStyle/>
                    <a:p>
                      <a:r>
                        <a:rPr lang="en-US" dirty="0"/>
                        <a:t>Jenny </a:t>
                      </a:r>
                      <a:r>
                        <a:rPr lang="en-US" dirty="0" err="1"/>
                        <a:t>Oyer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Recorder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0840">
                <a:tc>
                  <a:txBody>
                    <a:bodyPr/>
                    <a:lstStyle/>
                    <a:p>
                      <a:r>
                        <a:rPr lang="en-US" dirty="0"/>
                        <a:t>Jill Gutierrez</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Communicator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0840">
                <a:tc>
                  <a:txBody>
                    <a:bodyPr/>
                    <a:lstStyle/>
                    <a:p>
                      <a:r>
                        <a:rPr lang="en-US" dirty="0"/>
                        <a:t>Jordan O’Donnell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Data Analyst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0840">
                <a:tc>
                  <a:txBody>
                    <a:bodyPr/>
                    <a:lstStyle/>
                    <a:p>
                      <a:r>
                        <a:rPr lang="en-US" dirty="0"/>
                        <a:t>Cat Baker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Time Keeper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0840">
                <a:tc>
                  <a:txBody>
                    <a:bodyPr/>
                    <a:lstStyle/>
                    <a:p>
                      <a:r>
                        <a:rPr lang="en-US" dirty="0"/>
                        <a:t>Janine Robertson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Student Representative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70840">
                <a:tc>
                  <a:txBody>
                    <a:bodyPr/>
                    <a:lstStyle/>
                    <a:p>
                      <a:r>
                        <a:rPr lang="en-US" dirty="0"/>
                        <a:t>Brooke</a:t>
                      </a:r>
                      <a:r>
                        <a:rPr lang="en-US" baseline="0" dirty="0"/>
                        <a:t> O’Donnell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a:t>External Coach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6" name="8-Point Star 5"/>
          <p:cNvSpPr/>
          <p:nvPr/>
        </p:nvSpPr>
        <p:spPr>
          <a:xfrm>
            <a:off x="6684010" y="4726725"/>
            <a:ext cx="2536813" cy="2146515"/>
          </a:xfrm>
          <a:prstGeom prst="star8">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984676" y="5337235"/>
            <a:ext cx="1935480" cy="1077218"/>
          </a:xfrm>
          <a:prstGeom prst="rect">
            <a:avLst/>
          </a:prstGeom>
          <a:noFill/>
        </p:spPr>
        <p:txBody>
          <a:bodyPr wrap="square" rtlCol="0">
            <a:spAutoFit/>
          </a:bodyPr>
          <a:lstStyle/>
          <a:p>
            <a:pPr algn="ctr"/>
            <a:r>
              <a:rPr lang="en-US" sz="1600" dirty="0"/>
              <a:t>Reference Activity #3 in Day 1 Workbook</a:t>
            </a:r>
          </a:p>
          <a:p>
            <a:pPr algn="ctr"/>
            <a:r>
              <a:rPr lang="en-US" sz="1600" dirty="0"/>
              <a:t>and insert your team’s information</a:t>
            </a:r>
          </a:p>
        </p:txBody>
      </p:sp>
    </p:spTree>
    <p:extLst>
      <p:ext uri="{BB962C8B-B14F-4D97-AF65-F5344CB8AC3E}">
        <p14:creationId xmlns:p14="http://schemas.microsoft.com/office/powerpoint/2010/main" val="1581221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3377</Words>
  <Application>Microsoft Macintosh PowerPoint</Application>
  <PresentationFormat>On-screen Show (4:3)</PresentationFormat>
  <Paragraphs>232</Paragraphs>
  <Slides>25</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ＭＳ 明朝</vt:lpstr>
      <vt:lpstr>Arial</vt:lpstr>
      <vt:lpstr>Avenir Black</vt:lpstr>
      <vt:lpstr>Avenir Black Oblique</vt:lpstr>
      <vt:lpstr>Calibri</vt:lpstr>
      <vt:lpstr>Open Sans</vt:lpstr>
      <vt:lpstr>Times New Roman</vt:lpstr>
      <vt:lpstr>Wingdings</vt:lpstr>
      <vt:lpstr>Office Theme</vt:lpstr>
      <vt:lpstr>Document</vt:lpstr>
      <vt:lpstr>RTI2-B at  Bramble School</vt:lpstr>
      <vt:lpstr>Notes on this Presentation (Delete this slide)</vt:lpstr>
      <vt:lpstr>Materials in your RTI2-B Folder</vt:lpstr>
      <vt:lpstr>RTI2-B Definition</vt:lpstr>
      <vt:lpstr>RTI2-B Overview (Response to Instruction and Intervention for Behavior)</vt:lpstr>
      <vt:lpstr>RTI2-B School Team at Tier I Training</vt:lpstr>
      <vt:lpstr>Benefits of RTI2-B in Schools</vt:lpstr>
      <vt:lpstr>Shared Vision, Mission, Purpose</vt:lpstr>
      <vt:lpstr>RTI2-B School Team</vt:lpstr>
      <vt:lpstr>What’s in Our Tier I Plan?</vt:lpstr>
      <vt:lpstr>School-wide Behavioral Expectations</vt:lpstr>
      <vt:lpstr>Behavioral Expectations Matrix</vt:lpstr>
      <vt:lpstr>Initial Instruction on School-wide Behavioral Expectations</vt:lpstr>
      <vt:lpstr>Ongoing Instruction on School-wide Behavioral Expectations</vt:lpstr>
      <vt:lpstr>Acknowledging Students’ Appropriate Behavior</vt:lpstr>
      <vt:lpstr>The Honey Pot Award </vt:lpstr>
      <vt:lpstr>Consistent and Appropriate Response to Problem Behaviors</vt:lpstr>
      <vt:lpstr>Discipline Process Flowchart</vt:lpstr>
      <vt:lpstr>Office Discipline Referral Form</vt:lpstr>
      <vt:lpstr>Professional Development for Faculty and Staff  </vt:lpstr>
      <vt:lpstr>Input Needed from Faculty and Staff  </vt:lpstr>
      <vt:lpstr>Acknowledgement of Faculty and Staff Participation</vt:lpstr>
      <vt:lpstr>Involvement of Families and Community</vt:lpstr>
      <vt:lpstr>Data-Based Decision Making</vt:lpstr>
      <vt:lpstr>Questions?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RTI2-B at  Bramble Elementary School</dc:title>
  <dc:creator>Melissa</dc:creator>
  <cp:lastModifiedBy>Hine, Melissa</cp:lastModifiedBy>
  <cp:revision>43</cp:revision>
  <cp:lastPrinted>2017-10-18T17:14:25Z</cp:lastPrinted>
  <dcterms:created xsi:type="dcterms:W3CDTF">2016-03-09T18:32:31Z</dcterms:created>
  <dcterms:modified xsi:type="dcterms:W3CDTF">2018-07-24T15:20:29Z</dcterms:modified>
</cp:coreProperties>
</file>