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20"/>
  </p:notesMasterIdLst>
  <p:sldIdLst>
    <p:sldId id="293" r:id="rId2"/>
    <p:sldId id="338" r:id="rId3"/>
    <p:sldId id="314" r:id="rId4"/>
    <p:sldId id="343" r:id="rId5"/>
    <p:sldId id="324" r:id="rId6"/>
    <p:sldId id="327" r:id="rId7"/>
    <p:sldId id="328" r:id="rId8"/>
    <p:sldId id="340" r:id="rId9"/>
    <p:sldId id="326" r:id="rId10"/>
    <p:sldId id="337" r:id="rId11"/>
    <p:sldId id="329" r:id="rId12"/>
    <p:sldId id="330" r:id="rId13"/>
    <p:sldId id="341" r:id="rId14"/>
    <p:sldId id="332" r:id="rId15"/>
    <p:sldId id="331" r:id="rId16"/>
    <p:sldId id="342" r:id="rId17"/>
    <p:sldId id="333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1465C4-4E91-5745-B6EB-A98743D2B11F}">
          <p14:sldIdLst>
            <p14:sldId id="293"/>
            <p14:sldId id="338"/>
            <p14:sldId id="314"/>
            <p14:sldId id="343"/>
            <p14:sldId id="324"/>
            <p14:sldId id="327"/>
            <p14:sldId id="328"/>
            <p14:sldId id="340"/>
            <p14:sldId id="326"/>
            <p14:sldId id="337"/>
            <p14:sldId id="329"/>
            <p14:sldId id="330"/>
            <p14:sldId id="341"/>
            <p14:sldId id="332"/>
            <p14:sldId id="331"/>
            <p14:sldId id="34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D7592F-9858-71C2-6ED0-4E9722BD8A48}" name="Chauvin, Casey" initials="CC" userId="S::casey.chauvin@vanderbilt.edu::a19f084a-907c-40c9-9869-9fa6deebf53f" providerId="AD"/>
  <p188:author id="{EB01DA70-E1B6-2178-DEAF-D3152C2D3D6F}" name="Melissa Hine" initials="MH" userId="9ACORTlcMB3qFiIUfSGYkCpDikGuJ3M+GOqsUqBPkCE=" providerId="None"/>
  <p188:author id="{7BE1BAD6-5279-8044-2716-957A6814E7F8}" name="Davis, Dia" initials="DD" userId="S::dia.davis@vanderbilt.edu::766411c5-fb69-4eb8-b479-0e5117b9b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25C"/>
    <a:srgbClr val="53447A"/>
    <a:srgbClr val="FFFFFF"/>
    <a:srgbClr val="754163"/>
    <a:srgbClr val="233869"/>
    <a:srgbClr val="1F548F"/>
    <a:srgbClr val="45276A"/>
    <a:srgbClr val="3D4B66"/>
    <a:srgbClr val="909194"/>
    <a:srgbClr val="709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/>
    <p:restoredTop sz="68380"/>
  </p:normalViewPr>
  <p:slideViewPr>
    <p:cSldViewPr snapToGrid="0" snapToObjects="1">
      <p:cViewPr varScale="1">
        <p:scale>
          <a:sx n="95" d="100"/>
          <a:sy n="95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5EF73-EC69-A54F-90FD-4EC1012C28E2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FCF-07A2-234F-9838-B596BC47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summary of the school’s RTI2-B data for the 2020-2021 school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Tier I team, build this presentation (embedding screenshots of graphs from longitudinal annual report excel document) and discuss each piece of data for analysis using evaluation questions in the notes.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a time to share presentation with school stakeholders.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Determine what conversations will be shared out with stakeholders during the presentation so that they understand the use of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report is only a template for behavior data. Consider adding academic or attendance data. </a:t>
            </a:r>
          </a:p>
          <a:p>
            <a:endParaRPr lang="en-US" dirty="0"/>
          </a:p>
          <a:p>
            <a:r>
              <a:rPr lang="en-US" b="1" dirty="0"/>
              <a:t>Conversation topics: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Team will present annual report data using this presentation to stakeholders (including staff, families, and community members)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purpose to stakeholders – the review of annual data allows improvements to be made to the Tier I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you prepare this presentation, consider what conversations need to take place with your Tier I team to best use this data in making improvements to your RTI2-B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your recorder take notes on the conversation during this presentation and any action items that come 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3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school’s fall screener scores for internalizing behaviors.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screened students at risk for internalizing behavior 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80% of your students will fall into the internalizing low risk category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risk levels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How might our most recent scores inform further development of our RTI2-B implementation plan.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prevention or adjustments to your Tier I plan need to be made if less than 80% of your students are falling within the low risk range.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low risk range?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interventions we should consider adding next year (school-wide, small group, or individual interventions)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validity brief: https://</a:t>
            </a:r>
            <a:r>
              <a:rPr lang="en-US" dirty="0" err="1"/>
              <a:t>tennesseebsp.org</a:t>
            </a:r>
            <a:r>
              <a:rPr lang="en-US" dirty="0"/>
              <a:t>/wp-content/uploads/2019/03/Final-TBSP-Social-Validity-brief-.pdf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SWOT analysis template: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/wp-content/uploads/2021/03/SWOT-</a:t>
            </a:r>
            <a:r>
              <a:rPr lang="en-US" dirty="0" err="1"/>
              <a:t>Analysis.pdf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results of the PIRS survey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overall acceptability or staff buy-in of the Tier I plan</a:t>
            </a:r>
          </a:p>
          <a:p>
            <a:endParaRPr lang="en-US" b="0" dirty="0"/>
          </a:p>
          <a:p>
            <a:r>
              <a:rPr lang="en-US" b="1" dirty="0"/>
              <a:t>Goal line: </a:t>
            </a:r>
            <a:r>
              <a:rPr lang="en-US" b="0" dirty="0"/>
              <a:t>represents</a:t>
            </a:r>
            <a:r>
              <a:rPr lang="en-US" b="1" dirty="0"/>
              <a:t> </a:t>
            </a:r>
            <a:r>
              <a:rPr lang="en-US" b="0" dirty="0"/>
              <a:t>80% acceptability from at least 50% of your staff 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staff perceptions of our school’s RTI2-B implementation plan changed over time?</a:t>
            </a:r>
          </a:p>
          <a:p>
            <a:pPr marL="228600" indent="-228600">
              <a:buAutoNum type="arabicPeriod"/>
            </a:pPr>
            <a:r>
              <a:rPr lang="en-US" dirty="0"/>
              <a:t>How might the number staff who responded each year affect how we interpret this data?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has the team used input from the PIRS to make changes to the plan?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school’s acceptability score compare to the goal of 80%?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50% of your staff participate? If not, how can you encourage more participation in the future? 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themes emerged from the short answer questions? (need access to the PIRS results report)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your training plan for the fall and what resources will need to be provided.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Conversation topic: </a:t>
            </a:r>
          </a:p>
          <a:p>
            <a:r>
              <a:rPr lang="en-US" dirty="0"/>
              <a:t>Be sure to revisit and revise your Implementation Manual each year to update and make changes to your plan based on discussions held during this presentation.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Tier 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/wp-content/uploads/2020/10/20-21-Tier-I-Resource-Binder.pdf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School Resource Mapping: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/wp-content/uploads/2021/03/School-Resource-Mapping-</a:t>
            </a:r>
            <a:r>
              <a:rPr lang="en-US" dirty="0" err="1"/>
              <a:t>Activity.doc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percentage of students in your school supported at each Tier.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 </a:t>
            </a:r>
          </a:p>
          <a:p>
            <a:r>
              <a:rPr lang="en-US" b="1" dirty="0"/>
              <a:t>Y axis: </a:t>
            </a:r>
            <a:r>
              <a:rPr lang="en-US" b="0" dirty="0"/>
              <a:t>percentage of students supported by tier </a:t>
            </a:r>
          </a:p>
          <a:p>
            <a:endParaRPr lang="en-US" b="0" dirty="0"/>
          </a:p>
          <a:p>
            <a:r>
              <a:rPr lang="en-US" b="1" dirty="0"/>
              <a:t>Goal: </a:t>
            </a:r>
            <a:r>
              <a:rPr lang="en-US" b="0" dirty="0"/>
              <a:t>prevent the number of students needing additional interventions and supports. </a:t>
            </a:r>
          </a:p>
          <a:p>
            <a:r>
              <a:rPr lang="en-US" b="0" dirty="0"/>
              <a:t>About 80% of your students should respond positively to only receiving Tier I supports</a:t>
            </a:r>
          </a:p>
          <a:p>
            <a:r>
              <a:rPr lang="en-US" b="0" dirty="0"/>
              <a:t>10-15% supported in Tier II</a:t>
            </a:r>
          </a:p>
          <a:p>
            <a:r>
              <a:rPr lang="en-US" b="0" dirty="0"/>
              <a:t>3-5% supported in Tier III</a:t>
            </a:r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in each tier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80% of students in Tier I, 10-15% of students in Tier II, and 3-5% in Tier III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If less than 80% of students are supported in Tier I, how might this information inform the development of our RTI2-B plan</a:t>
            </a:r>
          </a:p>
          <a:p>
            <a:pPr marL="228600" lvl="0" indent="-228600">
              <a:buAutoNum type="arabicPeriod"/>
            </a:pPr>
            <a:r>
              <a:rPr lang="en-US" b="0" dirty="0"/>
              <a:t>Reevaluate interventions currently offered. Do any need to be added school-wide, small group, or individual? 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investigate/share: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Tier II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/wp-content/uploads/2020/10/20-21-Tier-II-Resource-Binder.pdf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Progress Monitoring Tool Guide: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/wp-content/uploads/2020/09/TBSP-Progress-Monitoring-Tool-</a:t>
            </a:r>
            <a:r>
              <a:rPr lang="en-US" dirty="0" err="1"/>
              <a:t>Guide.pdf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Progress Monitoring Tool: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/wp-content/uploads/2020/09/TBSP-Progress-Monitoring-Data-</a:t>
            </a:r>
            <a:r>
              <a:rPr lang="en-US" dirty="0" err="1"/>
              <a:t>Tool.xlsm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Intervention Audit: https://</a:t>
            </a:r>
            <a:r>
              <a:rPr lang="en-US" dirty="0" err="1"/>
              <a:t>tennesseebsp.org</a:t>
            </a:r>
            <a:r>
              <a:rPr lang="en-US" dirty="0"/>
              <a:t>/wp-content/uploads/2020/09/Tier-II-Intervention-Audit-</a:t>
            </a:r>
            <a:r>
              <a:rPr lang="en-US" dirty="0" err="1"/>
              <a:t>Activity.docx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number of students supported by Tier II as well as the number of students who successfully exited from Tier II interventions.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Number of students</a:t>
            </a:r>
          </a:p>
          <a:p>
            <a:endParaRPr lang="en-US" b="0" dirty="0"/>
          </a:p>
          <a:p>
            <a:r>
              <a:rPr lang="en-US" b="0" dirty="0"/>
              <a:t>Goal: The goal is to have a Tier II system that adequately addresses the needs of at least 5% (and up </a:t>
            </a:r>
            <a:r>
              <a:rPr lang="en-US" b="0" dirty="0" err="1"/>
              <a:t>tp</a:t>
            </a:r>
            <a:r>
              <a:rPr lang="en-US" b="0" dirty="0"/>
              <a:t> 10-15%) of students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receiving Tier II support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10-15% of students at Tier II?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If more than 10-15%: </a:t>
            </a:r>
            <a:r>
              <a:rPr lang="en-US" b="0" dirty="0"/>
              <a:t>How might this information inform the development of our RTI2-B plan?</a:t>
            </a:r>
          </a:p>
          <a:p>
            <a:pPr marL="228600" lvl="0" indent="-228600">
              <a:buAutoNum type="arabicPeriod"/>
            </a:pPr>
            <a:r>
              <a:rPr lang="en-US" b="0" dirty="0"/>
              <a:t>Ensure that interventions are being implemented with fidelity and matched to student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68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investigate/share: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Tier III Resource Binder: https://</a:t>
            </a:r>
            <a:r>
              <a:rPr lang="en-US" dirty="0" err="1"/>
              <a:t>tennesseebsp.org</a:t>
            </a:r>
            <a:r>
              <a:rPr lang="en-US" dirty="0"/>
              <a:t>/wp-content/uploads/2020/11/Tier-3-Binder.pdf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graph represents the number of FBAs and BSPs that have been completed in Tier III.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Number of FBAs or BIPs completed by Tier III Team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Goal: The goal is to establish Tier III systems and practices that adequately address the needs of 1-5% of students.</a:t>
            </a:r>
          </a:p>
          <a:p>
            <a:endParaRPr lang="en-US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How has the number of students receiving Tier III support changed over time?</a:t>
            </a:r>
          </a:p>
          <a:p>
            <a:pPr marL="228600" indent="-228600">
              <a:buAutoNum type="arabicPeriod"/>
            </a:pPr>
            <a:r>
              <a:rPr lang="en-US" b="0" dirty="0"/>
              <a:t>Is our school supporting approximately 1-5% of students at Tier II?</a:t>
            </a:r>
          </a:p>
          <a:p>
            <a:pPr marL="685800" lvl="1" indent="-228600">
              <a:buAutoNum type="arabicPeriod"/>
            </a:pPr>
            <a:r>
              <a:rPr lang="en-US" b="1" dirty="0"/>
              <a:t>If more than 5%: </a:t>
            </a:r>
            <a:r>
              <a:rPr lang="en-US" b="0" dirty="0"/>
              <a:t>How might this information inform the development of our RTI2-B plan?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Ensure that interventions are being implemented with fidelity and match the student’s function of behavior.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Conversation topic: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Throughout the year, staff is asked to collect data that is used by the Tier I team. This annual report serves as a summary of collected data to share back with staff and assist in assessing the implementation of the RTI2-B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TFI Subscale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TFI Item report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Tier I Implementation Snapshots https://</a:t>
            </a:r>
            <a:r>
              <a:rPr lang="en-US" b="0" dirty="0" err="1"/>
              <a:t>tennesseebsp.org</a:t>
            </a:r>
            <a:r>
              <a:rPr lang="en-US" b="0" dirty="0"/>
              <a:t>/team-login/coaches/ (password </a:t>
            </a:r>
            <a:r>
              <a:rPr lang="en-US" b="0" dirty="0" err="1"/>
              <a:t>tbspcoaches</a:t>
            </a:r>
            <a:r>
              <a:rPr lang="en-US" b="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TFI Scale Scores for the Spring TFI.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points received out of total number of points possible</a:t>
            </a:r>
          </a:p>
          <a:p>
            <a:endParaRPr lang="en-US" b="0" dirty="0"/>
          </a:p>
          <a:p>
            <a:r>
              <a:rPr lang="en-US" b="1" dirty="0"/>
              <a:t>Goal line: </a:t>
            </a:r>
            <a:r>
              <a:rPr lang="en-US" b="0" dirty="0"/>
              <a:t>80%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What is our baseline at Tiers I, Tier II, and Tier III?</a:t>
            </a:r>
          </a:p>
          <a:p>
            <a:pPr marL="228600" indent="-228600">
              <a:buAutoNum type="arabicPeriod"/>
            </a:pPr>
            <a:r>
              <a:rPr lang="en-US" b="0" dirty="0"/>
              <a:t>Has our RTI2-B implementation improved across years?</a:t>
            </a:r>
          </a:p>
          <a:p>
            <a:pPr marL="228600" indent="-228600">
              <a:buAutoNum type="arabicPeriod"/>
            </a:pPr>
            <a:r>
              <a:rPr lang="en-US" b="0" dirty="0"/>
              <a:t>How are we doing in </a:t>
            </a:r>
            <a:r>
              <a:rPr lang="en-US" dirty="0"/>
              <a:t>our</a:t>
            </a:r>
            <a:r>
              <a:rPr lang="en-US" b="0" dirty="0"/>
              <a:t> Tier II and Tier III implementation?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Have we met the 80% goal (represented by the purple line on the graph) of implementation at any tier?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Subscale Report. Is there a subscale that needs to be focused on? 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Item Report, identify specific items that your team would like to focus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59FCF-07A2-234F-9838-B596BC47C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4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TFI Scale Scores for the Spring TFI.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points received out of total number of points possible</a:t>
            </a:r>
          </a:p>
          <a:p>
            <a:endParaRPr lang="en-US" b="0" dirty="0"/>
          </a:p>
          <a:p>
            <a:r>
              <a:rPr lang="en-US" b="1" dirty="0"/>
              <a:t>Goal line: </a:t>
            </a:r>
            <a:r>
              <a:rPr lang="en-US" b="0" dirty="0"/>
              <a:t>80%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b="0" dirty="0"/>
              <a:t>What is our baseline at Tiers I, Tier II, and Tier III?</a:t>
            </a:r>
          </a:p>
          <a:p>
            <a:pPr marL="228600" indent="-228600">
              <a:buAutoNum type="arabicPeriod"/>
            </a:pPr>
            <a:r>
              <a:rPr lang="en-US" b="0" dirty="0"/>
              <a:t>Has our RTI2-B implementation improved across years?</a:t>
            </a:r>
          </a:p>
          <a:p>
            <a:pPr marL="228600" indent="-228600">
              <a:buAutoNum type="arabicPeriod"/>
            </a:pPr>
            <a:r>
              <a:rPr lang="en-US" b="0" dirty="0"/>
              <a:t>How are we doing in </a:t>
            </a:r>
            <a:r>
              <a:rPr lang="en-US" dirty="0"/>
              <a:t>our</a:t>
            </a:r>
            <a:r>
              <a:rPr lang="en-US" b="0" dirty="0"/>
              <a:t> Tier II and Tier III implementation?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Have we met the 80% goal (represented by the purple line on the graph) of implementation at any tier?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Subscale Report. Is there a subscale that needs to be focused on? </a:t>
            </a:r>
          </a:p>
          <a:p>
            <a:pPr marL="228600" indent="-228600">
              <a:buAutoNum type="arabicPeriod"/>
            </a:pPr>
            <a:r>
              <a:rPr lang="en-US" b="0" dirty="0">
                <a:cs typeface="Calibri"/>
              </a:rPr>
              <a:t>Refer to your Item Report, identify specific items that your team would like to focus 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Additional Resources to share/investigate: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SWIS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ODR Review https://</a:t>
            </a:r>
            <a:r>
              <a:rPr lang="en-US" dirty="0" err="1"/>
              <a:t>tennesseebsp.org</a:t>
            </a:r>
            <a:r>
              <a:rPr lang="en-US" dirty="0"/>
              <a:t>/wp-content/uploads/2020/08/ODR-</a:t>
            </a:r>
            <a:r>
              <a:rPr lang="en-US" dirty="0" err="1"/>
              <a:t>Review.docx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Questions to Consider when reviewing ODR data: https://</a:t>
            </a:r>
            <a:r>
              <a:rPr lang="en-US" dirty="0" err="1"/>
              <a:t>tennesseebsp.org</a:t>
            </a:r>
            <a:r>
              <a:rPr lang="en-US" dirty="0"/>
              <a:t>/wp-content/uploads/2021/03/Questions-to-Consider-for-ODR-</a:t>
            </a:r>
            <a:r>
              <a:rPr lang="en-US" dirty="0" err="1"/>
              <a:t>Data.pdf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benefit worksheet helps with staff </a:t>
            </a:r>
            <a:r>
              <a:rPr lang="en-US" dirty="0" err="1"/>
              <a:t>buyin</a:t>
            </a:r>
            <a:r>
              <a:rPr lang="en-US" dirty="0"/>
              <a:t> and assessing time loss by dealing with ODRs to emphasize prevention https://</a:t>
            </a:r>
            <a:r>
              <a:rPr lang="en-US" dirty="0" err="1"/>
              <a:t>tennesseebsp.org</a:t>
            </a:r>
            <a:r>
              <a:rPr lang="en-US" dirty="0"/>
              <a:t>/wp-content/uploads/2016/02/Missouri-ODR-Cost-Benefit-</a:t>
            </a:r>
            <a:r>
              <a:rPr lang="en-US" dirty="0" err="1"/>
              <a:t>Spreadsheet.xlsx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percentage of students with ODRs falling into the 0-1, 2-5, and 6+ range.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Academic year </a:t>
            </a:r>
          </a:p>
          <a:p>
            <a:r>
              <a:rPr lang="en-US" b="1" dirty="0"/>
              <a:t>Y axis: </a:t>
            </a:r>
            <a:r>
              <a:rPr lang="en-US" b="0" dirty="0"/>
              <a:t>percentage of students who received ODRs within the specified range</a:t>
            </a:r>
          </a:p>
          <a:p>
            <a:endParaRPr lang="en-US" b="0" dirty="0"/>
          </a:p>
          <a:p>
            <a:r>
              <a:rPr lang="en-US" b="1" dirty="0"/>
              <a:t>Goal: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the percentage of students who receive few (i.e., 0-1) ODRs. The goal is that at least 80% of your students have 0-1 ODR. </a:t>
            </a:r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has the percent of students who received 0-1 ODRs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How has the percent of students who received 2-5 ODRs changed from year to year?</a:t>
            </a:r>
          </a:p>
          <a:p>
            <a:pPr marL="228600" indent="-228600">
              <a:buAutoNum type="arabicPeriod"/>
            </a:pPr>
            <a:r>
              <a:rPr lang="en-US" dirty="0"/>
              <a:t>Are there improvements we can make to document behavior incidents more consistently? </a:t>
            </a:r>
          </a:p>
          <a:p>
            <a:pPr marL="228600" indent="-228600">
              <a:buAutoNum type="arabicPeriod"/>
            </a:pPr>
            <a:r>
              <a:rPr lang="en-US" dirty="0"/>
              <a:t>Is our data accurately capturing what is happening in our building? </a:t>
            </a:r>
          </a:p>
          <a:p>
            <a:pPr marL="228600" indent="-228600">
              <a:buAutoNum type="arabicPeriod"/>
            </a:pPr>
            <a:r>
              <a:rPr lang="en-US" dirty="0"/>
              <a:t>How might the school’s most recent ODR counts inform further development of the school’s RTI2-B plan?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0-1 ODR range? 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Additional Resources to share/investigate: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your SRSS data https://</a:t>
            </a:r>
            <a:r>
              <a:rPr lang="en-US" dirty="0" err="1"/>
              <a:t>tennesseebsp.org</a:t>
            </a:r>
            <a:r>
              <a:rPr lang="en-US" dirty="0"/>
              <a:t>/blog/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Evaluating data to assess intervention needs https://</a:t>
            </a:r>
            <a:r>
              <a:rPr lang="en-US" dirty="0" err="1"/>
              <a:t>tennesseebsp.org</a:t>
            </a:r>
            <a:r>
              <a:rPr lang="en-US" dirty="0"/>
              <a:t>/wp-content/uploads/2021/03/Mar2021_ImplementorSpotlight.pdf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59FCF-07A2-234F-9838-B596BC47C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7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graph represents the school’s fall screener scores for externalizing behaviors. </a:t>
            </a:r>
          </a:p>
          <a:p>
            <a:endParaRPr lang="en-US" b="1" dirty="0"/>
          </a:p>
          <a:p>
            <a:r>
              <a:rPr lang="en-US" b="1" dirty="0"/>
              <a:t>X axis: </a:t>
            </a:r>
            <a:r>
              <a:rPr lang="en-US" b="0" dirty="0"/>
              <a:t>year of implementation</a:t>
            </a:r>
            <a:endParaRPr lang="en-US" b="1" dirty="0"/>
          </a:p>
          <a:p>
            <a:r>
              <a:rPr lang="en-US" b="1" dirty="0"/>
              <a:t>Y axis: </a:t>
            </a:r>
            <a:r>
              <a:rPr lang="en-US" b="0" dirty="0"/>
              <a:t>percentage of screened students at risk for externalizing behavior 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80% of your students will fall into the externalizing low risk category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Evaluation questions for staff:</a:t>
            </a:r>
          </a:p>
          <a:p>
            <a:pPr marL="228600" indent="-228600">
              <a:buAutoNum type="arabicPeriod"/>
            </a:pPr>
            <a:r>
              <a:rPr lang="en-US" dirty="0"/>
              <a:t>How have risk levels changed from year to year?</a:t>
            </a:r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US" dirty="0"/>
              <a:t>How might our most recent scores inform further development of our RTI2-B implementation plan.</a:t>
            </a:r>
          </a:p>
          <a:p>
            <a:pPr marL="228600" indent="-228600">
              <a:buAutoNum type="arabicPeriod"/>
            </a:pPr>
            <a:r>
              <a:rPr lang="en-US" dirty="0"/>
              <a:t>What prevention or adjustments to your Tier I plan need to be made if less than 80% of your students are falling within the low risk range.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our data compare to the goal of 80% of our students falling within the low risk range?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interventions we should consider adding next year (school-wide, small group, or individual interventions)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59FCF-07A2-234F-9838-B596BC47C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14AD-082C-F04A-BE65-97D12F7E6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4E89F-0D15-5C4F-90D3-D3674B4D8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B0EE-32BE-3943-B9FA-6F3AD7A7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DEA1-4223-A34B-8B7A-93A3C36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1654-299F-AF4B-88BE-3814F58B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4CA8-6BB7-DF46-8F70-8DB98918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C2E2B-B824-384D-9858-F570AC21D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74A3-1244-264D-8943-189A1B9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C9D0-AE65-AD43-9439-9D6C937B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AA673-C786-F342-AB24-F562FEE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3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DAC35-5135-844C-A4A6-CED37D83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7983F-1EA1-2E4B-B820-42A2DCD26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13B10-A9B8-4547-A8A3-1AF9F0D0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3653D-958E-A640-893A-FB400742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E4CA-E1E1-0145-B531-C537D40B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438D-133C-8B41-B4FB-A5F98DF0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AAE6D-92B7-F246-9BE4-C5EC4408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75E39-EE1E-5740-8EAD-D06171F7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4023-7974-344D-8714-DA9565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5A9E-5830-C145-A43F-1AD29F77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37C3-9EFD-EA4F-96FF-C6CA2CC6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DD2AA-751F-2E4E-8B36-D9B1AF024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AEC92-E5E4-094D-8453-7786C3E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6A6D9-F7E9-CD45-8157-D918C429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05A5-C531-A145-8F85-67660ED7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3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5CE1-FFA9-7C4A-9738-4E5E2F78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6C42-B5C8-434D-A65D-87209ABA9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273B4-96A5-C54D-9C1A-EFB1539A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4B00B-6FC8-C443-9954-94DE8E98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E0C0-50DF-0D43-A4A0-1D06F692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647BD-98CC-0643-885D-F8157486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52B6-18AF-3A41-9B89-6D102A03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26DD-F61C-A241-B02F-50B099CDB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A154E-3D69-4A4B-86BA-99B98081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1833B-9612-1A44-98D3-DAAE3700A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FFA89-CCA3-B343-A957-378FFCFCB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11D99-42A1-464F-AFC8-0B0476A5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10FAE1-ACCC-6940-B5A2-0157AE45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D4A5-79D3-8C46-88A3-1B9326E5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624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E5A0-79CD-804F-9E6A-74C93494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D663F-E3EE-2640-85CE-8F5F7BEB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F587E-5285-2C43-90EE-9F609713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A3BC8-106C-C44B-8261-EB151165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8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ED04F-933E-4D40-9366-3FCE46F6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E3DC-2DA2-7C48-A864-D80B81E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24B-152E-FB49-A120-A734297F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9D35-4B8D-0444-BCA4-C7BA6427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25D-7A06-4B45-89C3-B91BF93B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9E45-A1F1-2F41-9888-22813A271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FAD0C-3C74-8244-95F1-14249D3A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F8788-F864-C745-82BB-6EE0663C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AE396-6B72-FF45-9800-759464B5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2F9F-9DCD-524E-8A2A-383D6CA8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6587-F4AD-0B46-B7DD-615B76391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12FC2-0DD5-0642-AA59-8E730A30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33D92-75A9-1A40-BFE2-C1A14AC5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8418D-3C03-1242-8FCA-22ABBE12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01F9C-A9E2-5645-8F2C-3B8B801C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2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50010-79A8-A743-A075-59AB6EE1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9548-D6A7-254E-BEE2-DD6C08A3C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BDF49-4A38-6D4A-859E-9B85D189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5A75-4532-AB4D-9E8E-45AB5C029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1D689-7DAC-F047-AF4E-CD6034F2A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25D9F23-A65B-E741-BF5A-6D5B447D709F}"/>
              </a:ext>
            </a:extLst>
          </p:cNvPr>
          <p:cNvGrpSpPr/>
          <p:nvPr/>
        </p:nvGrpSpPr>
        <p:grpSpPr>
          <a:xfrm>
            <a:off x="0" y="1143832"/>
            <a:ext cx="12192000" cy="5714167"/>
            <a:chOff x="0" y="1143832"/>
            <a:chExt cx="12192000" cy="57141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4D582A-64D3-C149-92F5-9AFD66AE75EB}"/>
                </a:ext>
              </a:extLst>
            </p:cNvPr>
            <p:cNvSpPr/>
            <p:nvPr/>
          </p:nvSpPr>
          <p:spPr>
            <a:xfrm>
              <a:off x="0" y="1143832"/>
              <a:ext cx="12192000" cy="5714167"/>
            </a:xfrm>
            <a:prstGeom prst="rect">
              <a:avLst/>
            </a:prstGeom>
            <a:solidFill>
              <a:srgbClr val="2338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F1F040DA-0390-B046-89C6-1C6B950A57C0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1600200" y="2159896"/>
              <a:ext cx="8991600" cy="3682038"/>
            </a:xfrm>
            <a:prstGeom prst="rect">
              <a:avLst/>
            </a:prstGeom>
            <a:solidFill>
              <a:srgbClr val="FFFFFF"/>
            </a:solidFill>
            <a:ln w="69850" cap="sq" cmpd="dbl">
              <a:solidFill>
                <a:srgbClr val="3D4B66"/>
              </a:solidFill>
              <a:miter lim="800000"/>
            </a:ln>
          </p:spPr>
          <p:txBody>
            <a:bodyPr vert="horz" lIns="274320" tIns="182880" rIns="27432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8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3600" b="1" cap="none" dirty="0">
                <a:solidFill>
                  <a:srgbClr val="2338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600" b="1" cap="none" dirty="0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RTI</a:t>
              </a:r>
              <a:r>
                <a:rPr lang="en-US" sz="3600" b="1" cap="none" baseline="30000" dirty="0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600" b="1" cap="none" dirty="0">
                  <a:solidFill>
                    <a:srgbClr val="2338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 Annual Report</a:t>
              </a:r>
              <a:endParaRPr lang="en-US" sz="2900" cap="none" dirty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cap="none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Bramble Elementary</a:t>
              </a:r>
            </a:p>
            <a:p>
              <a:pPr>
                <a:lnSpc>
                  <a:spcPct val="100000"/>
                </a:lnSpc>
              </a:pPr>
              <a:endParaRPr lang="en-US" sz="1200" cap="none" dirty="0">
                <a:solidFill>
                  <a:srgbClr val="233869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cap="none" dirty="0">
                  <a:solidFill>
                    <a:srgbClr val="233869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2020 - 2021</a:t>
              </a:r>
              <a:endParaRPr lang="en-US" sz="2400" cap="none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>
                <a:lnSpc>
                  <a:spcPct val="100000"/>
                </a:lnSpc>
              </a:pPr>
              <a:endParaRPr lang="en-US" sz="2400" cap="none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7710343-BBA7-034F-A72B-AA9D7E461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026" name="Picture 2" descr="Bumble bee honey bee cartoon bee clip art vector clip flowers - Clipartix">
            <a:extLst>
              <a:ext uri="{FF2B5EF4-FFF2-40B4-BE49-F238E27FC236}">
                <a16:creationId xmlns:a16="http://schemas.microsoft.com/office/drawing/2014/main" id="{1A4F0B54-EDBE-9747-BCEB-AE063E50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428875"/>
            <a:ext cx="13970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0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127311-2311-A84F-B1BF-64C1A2B3619C}"/>
              </a:ext>
            </a:extLst>
          </p:cNvPr>
          <p:cNvSpPr txBox="1"/>
          <p:nvPr/>
        </p:nvSpPr>
        <p:spPr>
          <a:xfrm>
            <a:off x="216568" y="3120836"/>
            <a:ext cx="4247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Screening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Internalizing Behaviors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B1F7C-F64F-B742-8D45-EDAF28EA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B0F50-A9A4-1541-BA1C-BAD716BDF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32" y="1970379"/>
            <a:ext cx="7181700" cy="3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66248" y="1400268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Validity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400268"/>
            <a:ext cx="6729728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Intervention Rating Scale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(PIRS)</a:t>
            </a:r>
            <a:endParaRPr lang="en-US" sz="2000" b="1" dirty="0"/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perceived acceptability, social importance, and effectiveness of Tier I supports, as measured by staff and stakeholder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are used to drive continuous improvement of an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implementation plan</a:t>
            </a:r>
            <a:endParaRPr lang="en-US" sz="2000" dirty="0">
              <a:solidFill>
                <a:srgbClr val="233869"/>
              </a:solidFill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 improvement of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implementation, yielding positive or improved perceptions of a Tier I plan by school staff over time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95063-B867-D84E-8DA5-4F0FD265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2" y="2145128"/>
            <a:ext cx="3270297" cy="42321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0AF6E-618E-5E48-800C-191036FBB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Validity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940724-9535-3D45-A571-CE2880C14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C96E6C-40ED-6F41-AB3B-55C10BB4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86" y="1870504"/>
            <a:ext cx="7199511" cy="38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22472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</a:t>
            </a:r>
            <a:r>
              <a:rPr lang="en-US" sz="3200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 Support by Tier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22472"/>
            <a:ext cx="6729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supported by each tier 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/>
              <a:t>The count of students supported by each tier is used to evaluate the effectiveness of the RTI</a:t>
            </a:r>
            <a:r>
              <a:rPr lang="en-US" sz="2000" baseline="30000" dirty="0"/>
              <a:t>2</a:t>
            </a:r>
            <a:r>
              <a:rPr lang="en-US" sz="2000" dirty="0"/>
              <a:t>-B framework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throughout the school year </a:t>
            </a:r>
          </a:p>
          <a:p>
            <a:endParaRPr lang="en-US" sz="2000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a continuum of practices that match student need</a:t>
            </a:r>
            <a:endParaRPr lang="en-US" sz="2000" dirty="0">
              <a:solidFill>
                <a:srgbClr val="23386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80% of students only requiring Tier I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10-15% of students needing additional Tier II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3-5% of students needing intensive Tier III support</a:t>
            </a:r>
          </a:p>
        </p:txBody>
      </p:sp>
      <p:pic>
        <p:nvPicPr>
          <p:cNvPr id="11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EC68F07B-049C-C944-B6C9-AFC80B4D6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3" y="2716536"/>
            <a:ext cx="3568357" cy="3633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3A19D1-A242-A942-BCAE-543432C69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RTI</a:t>
            </a:r>
            <a:r>
              <a:rPr lang="en-US" sz="3200" b="1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 Support by Tier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A8D6BD-EFB8-D944-85DA-15A0D5CF3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AFB5F3-BBA7-C447-9216-52F5EE943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707" y="1422400"/>
            <a:ext cx="6579375" cy="43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22472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 Support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22472"/>
            <a:ext cx="67297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supported by Tier II intervention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students successfully exited from Tier II support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to evaluate level of use of Tier II interventions and effectiveness of Tier II supports</a:t>
            </a:r>
          </a:p>
          <a:p>
            <a:endParaRPr lang="en-US" sz="2400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end-of-year data</a:t>
            </a:r>
          </a:p>
          <a:p>
            <a:endParaRPr lang="en-US" sz="2000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Tier II systems and practices that adequately address the needs of at least 5% (and up to 10-15%) of students</a:t>
            </a:r>
            <a:endParaRPr lang="en-US" sz="2000" dirty="0">
              <a:solidFill>
                <a:srgbClr val="233869"/>
              </a:solidFill>
            </a:endParaRPr>
          </a:p>
        </p:txBody>
      </p:sp>
      <p:pic>
        <p:nvPicPr>
          <p:cNvPr id="11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EC68F07B-049C-C944-B6C9-AFC80B4D60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58697" y="2442552"/>
            <a:ext cx="3880053" cy="3950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E512F-65C1-364A-B9CC-899D4E4E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7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13C9AEA7-34F4-7241-8573-717444E60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49351" b="32815"/>
          <a:stretch/>
        </p:blipFill>
        <p:spPr>
          <a:xfrm>
            <a:off x="358697" y="4417780"/>
            <a:ext cx="3880053" cy="704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86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 Support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D814DC-456D-4F4D-B4B5-38FCB4FB0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806EC-47E5-0942-B2FA-9F22B48FE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93" y="1800344"/>
            <a:ext cx="6537686" cy="41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6399" y="1692656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III Support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692656"/>
            <a:ext cx="67297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Tools: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Functional Behavior Assessments (FBAs) completed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 of Behavior Support Plans (BSPs) completed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to evaluate level of use of Tier III supports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end-of-year data</a:t>
            </a: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Tier III systems and practices that adequately address the needs of 1-5% of students</a:t>
            </a:r>
            <a:endParaRPr lang="en-US" sz="2000" dirty="0">
              <a:solidFill>
                <a:srgbClr val="233869"/>
              </a:solidFill>
            </a:endParaRPr>
          </a:p>
        </p:txBody>
      </p:sp>
      <p:pic>
        <p:nvPicPr>
          <p:cNvPr id="12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DE74FC29-C253-4842-92D0-92A723ED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16320" y="2464754"/>
            <a:ext cx="4056427" cy="4130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0CD2E-C575-AC4D-9FDE-C31A09500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5" name="Picture 7" descr="Chart, funnel chart&#10;&#10;Description automatically generated">
            <a:extLst>
              <a:ext uri="{FF2B5EF4-FFF2-40B4-BE49-F238E27FC236}">
                <a16:creationId xmlns:a16="http://schemas.microsoft.com/office/drawing/2014/main" id="{06326769-C074-2F45-BDBF-F398A78C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36"/>
          <a:stretch/>
        </p:blipFill>
        <p:spPr>
          <a:xfrm>
            <a:off x="311929" y="5092961"/>
            <a:ext cx="4056427" cy="1501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889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III Support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24B41-643E-B544-920F-56522E0B4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57B67-C355-3742-BC3D-4D9015AC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777" y="1498051"/>
            <a:ext cx="6985529" cy="44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3945820" cy="6858000"/>
            <a:chOff x="0" y="0"/>
            <a:chExt cx="1394582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1C0AB7-483D-5B46-AF09-C7265E1CA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596" b="12787"/>
            <a:stretch/>
          </p:blipFill>
          <p:spPr>
            <a:xfrm>
              <a:off x="8068342" y="190831"/>
              <a:ext cx="5877478" cy="73152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40563" y="3428557"/>
            <a:ext cx="434132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/>
                <a:cs typeface="Calibri"/>
              </a:rPr>
              <a:t>Why do we collect data?</a:t>
            </a:r>
            <a:endParaRPr lang="en-US" dirty="0"/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2228228"/>
            <a:ext cx="6729728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Who: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Team meets at least monthly to make data-based decisions.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 of Reviewing Data:  </a:t>
            </a:r>
            <a:endParaRPr lang="en-US" sz="2400" b="1" dirty="0">
              <a:solidFill>
                <a:srgbClr val="233869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Indicates school climate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Helps identify students for additional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Shows effectiveness of school-wide, group-based, and individual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Allows team to regularly problem-solve and action plan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8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66248" y="1400268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Fidelity of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411E5-EEE8-A04B-9E74-87AA84114088}"/>
              </a:ext>
            </a:extLst>
          </p:cNvPr>
          <p:cNvSpPr txBox="1"/>
          <p:nvPr/>
        </p:nvSpPr>
        <p:spPr>
          <a:xfrm>
            <a:off x="5071278" y="1400268"/>
            <a:ext cx="6729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Tiered Fidelity Inventory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(TFI)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extent to which the core features of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are implemented as intended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are used to identify strengths and weakness of implementation at each tier and inform improvements to an RTI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plan</a:t>
            </a:r>
            <a:endParaRPr lang="en-US" sz="2000" b="1" dirty="0">
              <a:solidFill>
                <a:srgbClr val="233869"/>
              </a:solidFill>
            </a:endParaRP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 and Spring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the % of components implemented with fidelity over time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62A860-06F1-1A40-89C8-4EF752CC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" y="2532205"/>
            <a:ext cx="3185547" cy="4122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603AC-E231-C546-BC32-2CE70A571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Fidelity of Implementation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76946-E01C-C94A-8FF4-E1AC84298376}"/>
              </a:ext>
            </a:extLst>
          </p:cNvPr>
          <p:cNvGrpSpPr/>
          <p:nvPr/>
        </p:nvGrpSpPr>
        <p:grpSpPr>
          <a:xfrm>
            <a:off x="7029450" y="2157413"/>
            <a:ext cx="2771775" cy="3586162"/>
            <a:chOff x="7029450" y="2157413"/>
            <a:chExt cx="2771775" cy="358616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B98422-DC08-7B47-A088-F9B212CFD4E8}"/>
                </a:ext>
              </a:extLst>
            </p:cNvPr>
            <p:cNvGrpSpPr/>
            <p:nvPr/>
          </p:nvGrpSpPr>
          <p:grpSpPr>
            <a:xfrm>
              <a:off x="7202905" y="2549433"/>
              <a:ext cx="2466474" cy="2836352"/>
              <a:chOff x="7910763" y="2514600"/>
              <a:chExt cx="2466474" cy="2836352"/>
            </a:xfrm>
          </p:grpSpPr>
          <p:pic>
            <p:nvPicPr>
              <p:cNvPr id="5124" name="Picture 4" descr="Image result for growth graph">
                <a:extLst>
                  <a:ext uri="{FF2B5EF4-FFF2-40B4-BE49-F238E27FC236}">
                    <a16:creationId xmlns:a16="http://schemas.microsoft.com/office/drawing/2014/main" id="{D49A6121-EC24-7543-A76D-D0DD7D74F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0" y="2514600"/>
                <a:ext cx="18288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306D-B8E7-1D4C-8863-51BB73BA7532}"/>
                  </a:ext>
                </a:extLst>
              </p:cNvPr>
              <p:cNvSpPr txBox="1"/>
              <p:nvPr/>
            </p:nvSpPr>
            <p:spPr>
              <a:xfrm>
                <a:off x="7910763" y="4427622"/>
                <a:ext cx="2466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Delete this image and copy/paste graph from annual report here.</a:t>
                </a:r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4E60225-0B6F-0F44-AB39-3B2A5627C03E}"/>
                </a:ext>
              </a:extLst>
            </p:cNvPr>
            <p:cNvSpPr/>
            <p:nvPr/>
          </p:nvSpPr>
          <p:spPr>
            <a:xfrm>
              <a:off x="7029450" y="2157413"/>
              <a:ext cx="2771775" cy="3586162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81FE5-2F0D-CE4B-AD12-592D98A0D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6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Fidelity of Implementation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81FE5-2F0D-CE4B-AD12-592D98A0D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8B0A2-F8A8-2941-962E-615EFB8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86" y="2035534"/>
            <a:ext cx="7317511" cy="34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2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94582" y="135683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Discipline Referrals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49823-773F-4041-BB2B-BC246E0C9BBB}"/>
              </a:ext>
            </a:extLst>
          </p:cNvPr>
          <p:cNvSpPr txBox="1"/>
          <p:nvPr/>
        </p:nvSpPr>
        <p:spPr>
          <a:xfrm>
            <a:off x="5071278" y="1307935"/>
            <a:ext cx="6729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33869"/>
                </a:solidFill>
              </a:rPr>
              <a:t>Tool:</a:t>
            </a:r>
            <a:endParaRPr lang="en-US" sz="2400" dirty="0">
              <a:solidFill>
                <a:srgbClr val="233869"/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discipline referrals (ODRs)</a:t>
            </a:r>
            <a:endParaRPr lang="en-US" sz="2000" b="1" dirty="0"/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Systematically document problem behavior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in conjunction with other data sources to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patterns of behavioral concern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Problem-solve at schoolwide, classroom, and individual levels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areas and behaviors for re-teaching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 to meet students’ needs </a:t>
            </a:r>
          </a:p>
          <a:p>
            <a:endParaRPr lang="en-US" b="1" dirty="0">
              <a:solidFill>
                <a:srgbClr val="233869"/>
              </a:solidFill>
            </a:endParaRPr>
          </a:p>
          <a:p>
            <a:r>
              <a:rPr lang="en-US" sz="24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/>
          </a:p>
          <a:p>
            <a:r>
              <a:rPr lang="en-US" sz="24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sz="2000" dirty="0">
                <a:latin typeface="+mj-lt"/>
              </a:rPr>
              <a:t>Increase the percentage of students who receive few (i.e., 0-1) ODRs</a:t>
            </a:r>
          </a:p>
        </p:txBody>
      </p:sp>
      <p:pic>
        <p:nvPicPr>
          <p:cNvPr id="13314" name="Picture 2" descr="Image result for office discipline referral">
            <a:extLst>
              <a:ext uri="{FF2B5EF4-FFF2-40B4-BE49-F238E27FC236}">
                <a16:creationId xmlns:a16="http://schemas.microsoft.com/office/drawing/2014/main" id="{3B5F91FC-73E8-6246-97E5-4C3059AA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0" y="2505589"/>
            <a:ext cx="3125954" cy="41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5590F-A66D-1741-9459-26B68A5E0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3429000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Discipline Referrals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30658B-24AD-A245-9B4F-4281912AD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78E7E-3C5A-BB48-A76D-C1878C1FD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405" y="1604211"/>
            <a:ext cx="7115641" cy="4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1113183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0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170948" y="1617369"/>
            <a:ext cx="4247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Universal Behavior Screening</a:t>
            </a:r>
          </a:p>
        </p:txBody>
      </p:sp>
      <p:sp>
        <p:nvSpPr>
          <p:cNvPr id="8" name="AutoShape 4" descr="Image result for ssrs-IE universal screener">
            <a:extLst>
              <a:ext uri="{FF2B5EF4-FFF2-40B4-BE49-F238E27FC236}">
                <a16:creationId xmlns:a16="http://schemas.microsoft.com/office/drawing/2014/main" id="{09D06AE2-480C-A74F-881E-FE9E4783A4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4681FA-C5F0-8E42-8F24-BA53D956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0" y="3198774"/>
            <a:ext cx="3932244" cy="2758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ABC01C-D084-EE46-AE5F-AA80F5B75CA1}"/>
              </a:ext>
            </a:extLst>
          </p:cNvPr>
          <p:cNvSpPr txBox="1"/>
          <p:nvPr/>
        </p:nvSpPr>
        <p:spPr>
          <a:xfrm>
            <a:off x="4952350" y="1154314"/>
            <a:ext cx="672972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233869"/>
                </a:solidFill>
              </a:rPr>
              <a:t>Tool:</a:t>
            </a:r>
            <a:endParaRPr lang="en-US" sz="2000" dirty="0">
              <a:solidFill>
                <a:srgbClr val="233869"/>
              </a:solidFill>
            </a:endParaRP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Risk Screening Scale for Internalizing and Externalizing Behaviors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(SSRS-IE)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b="1" dirty="0"/>
          </a:p>
          <a:p>
            <a:r>
              <a:rPr lang="en-US" sz="2000" b="1" dirty="0">
                <a:solidFill>
                  <a:srgbClr val="233869"/>
                </a:solidFill>
              </a:rPr>
              <a:t>Purpose: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Assesses level of risk for internalizing and externalizing behavioral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with other data sources to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the level of support needed for students</a:t>
            </a:r>
          </a:p>
          <a:p>
            <a:pPr marL="800100" lvl="1" indent="-342900">
              <a:buFont typeface="System Font Regular"/>
              <a:buChar char="−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practices, especially at the school-wide level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US" sz="1600" b="1" dirty="0">
              <a:solidFill>
                <a:srgbClr val="233869"/>
              </a:solidFill>
              <a:cs typeface="Calibri"/>
            </a:endParaRPr>
          </a:p>
          <a:p>
            <a:r>
              <a:rPr lang="en-US" sz="2000" b="1" dirty="0">
                <a:solidFill>
                  <a:srgbClr val="233869"/>
                </a:solidFill>
              </a:rPr>
              <a:t>Administration: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Fall, Winter, and Spring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b="1" dirty="0"/>
          </a:p>
          <a:p>
            <a:r>
              <a:rPr lang="en-US" sz="2000" b="1" dirty="0">
                <a:solidFill>
                  <a:srgbClr val="233869"/>
                </a:solidFill>
              </a:rPr>
              <a:t>Goal</a:t>
            </a:r>
            <a:r>
              <a:rPr lang="en-US" sz="2000" dirty="0">
                <a:solidFill>
                  <a:srgbClr val="233869"/>
                </a:solidFill>
              </a:rPr>
              <a:t>: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Adjust RTI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-B systems and practices to address student need and reduce risk for developing risky behaviors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8555DC-A543-B240-8A23-6D3580E80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677173C-896F-014D-B3C6-224AF54251D5}"/>
              </a:ext>
            </a:extLst>
          </p:cNvPr>
          <p:cNvGrpSpPr/>
          <p:nvPr/>
        </p:nvGrpSpPr>
        <p:grpSpPr>
          <a:xfrm>
            <a:off x="-4010" y="-1"/>
            <a:ext cx="12192000" cy="6858003"/>
            <a:chOff x="0" y="-721895"/>
            <a:chExt cx="12192000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E8BB82-A2A9-1945-AD34-E56184461D2A}"/>
                </a:ext>
              </a:extLst>
            </p:cNvPr>
            <p:cNvSpPr/>
            <p:nvPr/>
          </p:nvSpPr>
          <p:spPr>
            <a:xfrm>
              <a:off x="4680284" y="391291"/>
              <a:ext cx="7511716" cy="5744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5538EB-5DBE-D545-9DFC-9B428C216697}"/>
                </a:ext>
              </a:extLst>
            </p:cNvPr>
            <p:cNvSpPr/>
            <p:nvPr/>
          </p:nvSpPr>
          <p:spPr>
            <a:xfrm>
              <a:off x="0" y="-721895"/>
              <a:ext cx="12192000" cy="111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ED336-813C-2243-95EC-1473C37E3559}"/>
              </a:ext>
            </a:extLst>
          </p:cNvPr>
          <p:cNvSpPr txBox="1"/>
          <p:nvPr/>
        </p:nvSpPr>
        <p:spPr>
          <a:xfrm>
            <a:off x="216568" y="2955736"/>
            <a:ext cx="4247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 Screening</a:t>
            </a:r>
          </a:p>
          <a:p>
            <a:pPr algn="ctr"/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Externalizing Behaviors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61F3CE-59E6-7640-B697-69020F37D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96" b="12787"/>
          <a:stretch/>
        </p:blipFill>
        <p:spPr>
          <a:xfrm>
            <a:off x="8068342" y="190831"/>
            <a:ext cx="5877478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F75B5F-0160-2146-A099-B8BA258D7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837" y="2119623"/>
            <a:ext cx="7128589" cy="37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57888</TotalTime>
  <Words>2569</Words>
  <Application>Microsoft Macintosh PowerPoint</Application>
  <PresentationFormat>Widescreen</PresentationFormat>
  <Paragraphs>316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Chauvin, Casey</dc:creator>
  <cp:lastModifiedBy>Hine, Melissa</cp:lastModifiedBy>
  <cp:revision>280</cp:revision>
  <dcterms:created xsi:type="dcterms:W3CDTF">2020-10-01T13:56:14Z</dcterms:created>
  <dcterms:modified xsi:type="dcterms:W3CDTF">2021-04-28T17:48:35Z</dcterms:modified>
</cp:coreProperties>
</file>